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424" r:id="rId3"/>
    <p:sldId id="425" r:id="rId4"/>
    <p:sldId id="442" r:id="rId5"/>
    <p:sldId id="443" r:id="rId6"/>
    <p:sldId id="445" r:id="rId7"/>
    <p:sldId id="444" r:id="rId8"/>
    <p:sldId id="446" r:id="rId9"/>
    <p:sldId id="447" r:id="rId10"/>
    <p:sldId id="448" r:id="rId11"/>
    <p:sldId id="451" r:id="rId12"/>
    <p:sldId id="449" r:id="rId13"/>
    <p:sldId id="450" r:id="rId14"/>
    <p:sldId id="26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C4DC"/>
    <a:srgbClr val="031547"/>
    <a:srgbClr val="FFFFFF"/>
    <a:srgbClr val="020E2A"/>
    <a:srgbClr val="C5E6EF"/>
    <a:srgbClr val="E8E0DD"/>
    <a:srgbClr val="B14540"/>
    <a:srgbClr val="2F8CAD"/>
    <a:srgbClr val="602441"/>
    <a:srgbClr val="86F7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74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E3854F-F7DF-483B-B692-02DF012B5825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FD7931-BCE9-4BCC-B8FD-9A1DB62C98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2402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9A3CF74-47F5-49B6-B77E-7BC4893A22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08" y="5244353"/>
            <a:ext cx="2837779" cy="98059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43DB63B-E8B1-4078-AC3E-ED09BE6685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31821"/>
          <a:stretch/>
        </p:blipFill>
        <p:spPr>
          <a:xfrm>
            <a:off x="0" y="0"/>
            <a:ext cx="12192000" cy="4675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230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C20783-2BF2-489E-8B73-05CA4C296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B2AE3F-3406-4423-A01A-10EA0B95B9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370910-3B2A-4B16-AA6B-FF06BAEF4C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A4636B-D7F7-4EDE-8624-8AEF9FA73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4BA86-F783-419D-ADB8-E2920C25E04D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4C3905-3A02-47E3-A2E5-ED190D57F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CC5311-11B5-485E-8AFE-768A50853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4CA7C-0485-4093-9BB5-FDAB6C570C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810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551FF-AA5B-453F-95B8-FFBCF2758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889720-C0BD-4A1E-B45F-8F5E3663E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986643-40E8-4CE8-904D-DD4C53402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4BA86-F783-419D-ADB8-E2920C25E04D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895CB9-ED34-447E-9893-702A61D3D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6D3740-56E4-41F3-9EFF-E3C1501A8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4CA7C-0485-4093-9BB5-FDAB6C570C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6900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2FD8012-2690-47AB-BEA9-E9E89306A8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E02BA6-CDB6-4B7C-93B8-A10305DAE8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2895D9-90F1-4615-87BE-1946797B9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4BA86-F783-419D-ADB8-E2920C25E04D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A7B15E-27EF-44A3-A55F-B747159CB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A49F96-D44D-4F7C-9137-59D4C1450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4CA7C-0485-4093-9BB5-FDAB6C570C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708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0A5887A-475A-4F84-9064-5CE19525A5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376" y="6022276"/>
            <a:ext cx="1924837" cy="66512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E7E3D90-FC36-43F3-8A85-75FCBABF3A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25773"/>
          <a:stretch/>
        </p:blipFill>
        <p:spPr>
          <a:xfrm>
            <a:off x="0" y="0"/>
            <a:ext cx="12192000" cy="5090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172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6625623-ACC4-485F-BADF-2A762F19E77B}"/>
              </a:ext>
            </a:extLst>
          </p:cNvPr>
          <p:cNvSpPr/>
          <p:nvPr userDrawn="1"/>
        </p:nvSpPr>
        <p:spPr>
          <a:xfrm>
            <a:off x="0" y="0"/>
            <a:ext cx="12192000" cy="870857"/>
          </a:xfrm>
          <a:prstGeom prst="rect">
            <a:avLst/>
          </a:prstGeom>
          <a:gradFill flip="none" rotWithShape="1">
            <a:gsLst>
              <a:gs pos="84000">
                <a:srgbClr val="B14540"/>
              </a:gs>
              <a:gs pos="66350">
                <a:srgbClr val="D05342"/>
              </a:gs>
              <a:gs pos="30976">
                <a:srgbClr val="4BC4DF"/>
              </a:gs>
              <a:gs pos="16800">
                <a:srgbClr val="2F8CAD"/>
              </a:gs>
              <a:gs pos="0">
                <a:srgbClr val="042843"/>
              </a:gs>
              <a:gs pos="50000">
                <a:srgbClr val="86F7F9"/>
              </a:gs>
              <a:gs pos="100000">
                <a:srgbClr val="60244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CAF5635-3B27-4169-85D3-BA924CB20FBE}"/>
              </a:ext>
            </a:extLst>
          </p:cNvPr>
          <p:cNvSpPr/>
          <p:nvPr userDrawn="1"/>
        </p:nvSpPr>
        <p:spPr>
          <a:xfrm>
            <a:off x="-4" y="0"/>
            <a:ext cx="12192000" cy="6858000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EF2BE73-12A6-4790-949C-558279874EED}"/>
              </a:ext>
            </a:extLst>
          </p:cNvPr>
          <p:cNvSpPr/>
          <p:nvPr userDrawn="1"/>
        </p:nvSpPr>
        <p:spPr>
          <a:xfrm>
            <a:off x="11450335" y="6359237"/>
            <a:ext cx="727814" cy="4987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112037BB-1D25-4934-AF2E-B7F978F7FF3C}" type="slidenum">
              <a:rPr lang="en-US" b="1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‹#›</a:t>
            </a:fld>
            <a:endParaRPr lang="en-US" b="1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C8AA384-9EFB-49D0-8C39-5D95CA914D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6618" y="166283"/>
            <a:ext cx="1715395" cy="592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981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0BE4132-AD48-47A3-BFD1-12C310D50B26}"/>
              </a:ext>
            </a:extLst>
          </p:cNvPr>
          <p:cNvSpPr/>
          <p:nvPr userDrawn="1"/>
        </p:nvSpPr>
        <p:spPr>
          <a:xfrm rot="5400000">
            <a:off x="-2355274" y="2355272"/>
            <a:ext cx="6858000" cy="2147455"/>
          </a:xfrm>
          <a:prstGeom prst="rect">
            <a:avLst/>
          </a:prstGeom>
          <a:gradFill flip="none" rotWithShape="1">
            <a:gsLst>
              <a:gs pos="84000">
                <a:srgbClr val="B14540"/>
              </a:gs>
              <a:gs pos="66350">
                <a:srgbClr val="D05342"/>
              </a:gs>
              <a:gs pos="30976">
                <a:srgbClr val="4BC4DF"/>
              </a:gs>
              <a:gs pos="16800">
                <a:srgbClr val="2F8CAD"/>
              </a:gs>
              <a:gs pos="0">
                <a:srgbClr val="042843"/>
              </a:gs>
              <a:gs pos="50000">
                <a:srgbClr val="86F7F9"/>
              </a:gs>
              <a:gs pos="100000">
                <a:srgbClr val="60244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DD86705-96E9-4FD6-A68E-12FF3850AEDD}"/>
              </a:ext>
            </a:extLst>
          </p:cNvPr>
          <p:cNvSpPr/>
          <p:nvPr userDrawn="1"/>
        </p:nvSpPr>
        <p:spPr>
          <a:xfrm>
            <a:off x="-4" y="0"/>
            <a:ext cx="12192000" cy="6858000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Parallelogram 12">
            <a:extLst>
              <a:ext uri="{FF2B5EF4-FFF2-40B4-BE49-F238E27FC236}">
                <a16:creationId xmlns:a16="http://schemas.microsoft.com/office/drawing/2014/main" id="{004AC450-BE6C-4A0D-9017-6E80745C2D57}"/>
              </a:ext>
            </a:extLst>
          </p:cNvPr>
          <p:cNvSpPr/>
          <p:nvPr userDrawn="1"/>
        </p:nvSpPr>
        <p:spPr>
          <a:xfrm>
            <a:off x="677985" y="5305739"/>
            <a:ext cx="2445518" cy="1190132"/>
          </a:xfrm>
          <a:prstGeom prst="parallelogram">
            <a:avLst>
              <a:gd name="adj" fmla="val 816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8591456-C04D-4F94-8607-6DC861FA4891}"/>
              </a:ext>
            </a:extLst>
          </p:cNvPr>
          <p:cNvSpPr/>
          <p:nvPr userDrawn="1"/>
        </p:nvSpPr>
        <p:spPr>
          <a:xfrm>
            <a:off x="466707" y="6146776"/>
            <a:ext cx="548640" cy="5486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03C15AA-50C1-4E09-B6F8-6488ADF1B42F}"/>
              </a:ext>
            </a:extLst>
          </p:cNvPr>
          <p:cNvSpPr/>
          <p:nvPr userDrawn="1"/>
        </p:nvSpPr>
        <p:spPr>
          <a:xfrm>
            <a:off x="377120" y="6171714"/>
            <a:ext cx="727814" cy="4987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112037BB-1D25-4934-AF2E-B7F978F7FF3C}" type="slidenum">
              <a:rPr lang="en-US" b="1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‹#›</a:t>
            </a:fld>
            <a:endParaRPr lang="en-US" b="1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ED4068B-0F5E-4412-94D0-DDA2571568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929" y="5645477"/>
            <a:ext cx="2199553" cy="760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928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6F785-8FCB-4822-95E0-6D90FA9CE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7DD5E7-9E00-4E82-9D11-5811088200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AA9142-CF5B-4D73-9363-A9767F4E2F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94676F-9DBC-4CD4-AB1A-8A7D3D7E4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4BA86-F783-419D-ADB8-E2920C25E04D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72B413-3A43-41BE-8592-B91303A94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B7197E-B45F-44F7-8174-32FA82699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4CA7C-0485-4093-9BB5-FDAB6C570C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117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85C21D-B374-4A4C-AB14-CC66D02B0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B3B3CA-D88C-45E6-98EC-BC4A5ACD03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5E1CEA-36F1-44A4-92FD-BD729FA60C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13D19F-DB8B-4794-83C4-C9AAE1C6CD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A850AE-952C-4898-B4B9-99755744E9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B1FD5CA-A63D-410C-8FFC-1AA594CA7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4BA86-F783-419D-ADB8-E2920C25E04D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03B99C-4913-45CA-B14A-CD57E7D9E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8A10F8-CF68-4F82-AC87-0EEE5743C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4CA7C-0485-4093-9BB5-FDAB6C570C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471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6DB3BB-A27E-4D4D-86B9-91F0B2208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91ACC6-1639-4C65-B99C-B44CC4A0A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4BA86-F783-419D-ADB8-E2920C25E04D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5F1392-F4D4-4F4E-9FEE-005A13194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EDE151-D80F-4176-A257-A7707EABD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4CA7C-0485-4093-9BB5-FDAB6C570C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883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455790-89F4-4219-AF79-568136C1A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4BA86-F783-419D-ADB8-E2920C25E04D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CB5A3F-D509-4F2F-A103-F43837C4F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A14680-2A38-4450-A192-6F04D08E6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4CA7C-0485-4093-9BB5-FDAB6C570C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560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ED824-7D21-486B-8694-7190DBB1B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9A2120-24DF-42F1-8F86-449458C65C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ABE414-08AC-46DD-8A95-04D88560FC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85053D-3852-47CB-9B56-DD876A921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4BA86-F783-419D-ADB8-E2920C25E04D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811DCC-5126-4D3E-97A4-79C9E4CC5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C658FF-5A39-4BC1-B8A9-79E30950D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4CA7C-0485-4093-9BB5-FDAB6C570C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737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ED46CE4-5521-4B01-A9EB-F72633F13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443B92-C7B2-48FF-86E6-8E925C6C7C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8C703F-BE5E-4A49-9A5D-FD84FF14F1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A4BA86-F783-419D-ADB8-E2920C25E04D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50B3ED-55F2-4A32-9C73-4C2DEE994A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62474B-FAE5-4F43-BC88-DCACA70B0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84CA7C-0485-4093-9BB5-FDAB6C570C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713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536530D-DB8C-430A-B386-59850C351400}"/>
              </a:ext>
            </a:extLst>
          </p:cNvPr>
          <p:cNvSpPr txBox="1"/>
          <p:nvPr/>
        </p:nvSpPr>
        <p:spPr>
          <a:xfrm>
            <a:off x="6027818" y="4564591"/>
            <a:ext cx="594342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200" b="1" dirty="0">
                <a:solidFill>
                  <a:srgbClr val="2F8CA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ADvantage Azure</a:t>
            </a:r>
          </a:p>
          <a:p>
            <a:pPr algn="r"/>
            <a:r>
              <a:rPr lang="en-US" sz="4800" b="1" dirty="0">
                <a:solidFill>
                  <a:srgbClr val="2F8CA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Intelligent Assistant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8E5532-B0B0-4CB0-B3ED-C0EE7CD55A2A}"/>
              </a:ext>
            </a:extLst>
          </p:cNvPr>
          <p:cNvSpPr txBox="1"/>
          <p:nvPr/>
        </p:nvSpPr>
        <p:spPr>
          <a:xfrm>
            <a:off x="8518051" y="5837713"/>
            <a:ext cx="34531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200" b="1" dirty="0">
                <a:solidFill>
                  <a:srgbClr val="B1454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Pre-Built Avatars</a:t>
            </a:r>
          </a:p>
        </p:txBody>
      </p:sp>
    </p:spTree>
    <p:extLst>
      <p:ext uri="{BB962C8B-B14F-4D97-AF65-F5344CB8AC3E}">
        <p14:creationId xmlns:p14="http://schemas.microsoft.com/office/powerpoint/2010/main" val="32524443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D79870D-1CA6-4B53-993E-44170C7B14DF}"/>
              </a:ext>
            </a:extLst>
          </p:cNvPr>
          <p:cNvSpPr txBox="1"/>
          <p:nvPr/>
        </p:nvSpPr>
        <p:spPr>
          <a:xfrm>
            <a:off x="239842" y="0"/>
            <a:ext cx="971362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2F8CA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Top ADAz.IA Business Avatars</a:t>
            </a:r>
          </a:p>
          <a:p>
            <a:r>
              <a:rPr lang="en-IN" b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Process Automation Help Desk</a:t>
            </a:r>
            <a:endParaRPr lang="en-IN" dirty="0">
              <a:solidFill>
                <a:srgbClr val="C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8EACB2-E1B8-453B-8680-65205FC2A5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119" y="1401576"/>
            <a:ext cx="6340390" cy="465774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D3434ED-97E7-4C2B-BD24-9516F0394C0D}"/>
              </a:ext>
            </a:extLst>
          </p:cNvPr>
          <p:cNvSpPr txBox="1"/>
          <p:nvPr/>
        </p:nvSpPr>
        <p:spPr>
          <a:xfrm>
            <a:off x="401748" y="1597729"/>
            <a:ext cx="4270736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b="1" dirty="0">
                <a:latin typeface="Segoe UI" panose="020B0502040204020203" pitchFamily="34" charset="0"/>
                <a:cs typeface="Segoe UI" panose="020B0502040204020203" pitchFamily="34" charset="0"/>
              </a:rPr>
              <a:t>Key Features</a:t>
            </a:r>
          </a:p>
          <a:p>
            <a:endParaRPr lang="en-IN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IN" sz="1200" dirty="0">
                <a:latin typeface="Segoe UI" panose="020B0502040204020203" pitchFamily="34" charset="0"/>
                <a:cs typeface="Segoe UI" panose="020B0502040204020203" pitchFamily="34" charset="0"/>
              </a:rPr>
              <a:t>Triggering of Processes from Conversational Natural Language Commands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IN" sz="1200" dirty="0">
                <a:latin typeface="Segoe UI" panose="020B0502040204020203" pitchFamily="34" charset="0"/>
                <a:cs typeface="Segoe UI" panose="020B0502040204020203" pitchFamily="34" charset="0"/>
              </a:rPr>
              <a:t>Post Process Execution Status query and Follow up questions on Chatbot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IN" sz="1200" dirty="0">
                <a:latin typeface="Segoe UI" panose="020B0502040204020203" pitchFamily="34" charset="0"/>
                <a:cs typeface="Segoe UI" panose="020B0502040204020203" pitchFamily="34" charset="0"/>
              </a:rPr>
              <a:t>Omnichannel Experience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IN" sz="1200" dirty="0">
                <a:latin typeface="Segoe UI" panose="020B0502040204020203" pitchFamily="34" charset="0"/>
                <a:cs typeface="Segoe UI" panose="020B0502040204020203" pitchFamily="34" charset="0"/>
              </a:rPr>
              <a:t>Appropriate Authorization model for designated execution of Processes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IN" sz="1200" dirty="0">
                <a:latin typeface="Segoe UI" panose="020B0502040204020203" pitchFamily="34" charset="0"/>
                <a:cs typeface="Segoe UI" panose="020B0502040204020203" pitchFamily="34" charset="0"/>
              </a:rPr>
              <a:t>Delegation Facility to expedite processes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IN" sz="1200" dirty="0">
                <a:latin typeface="Segoe UI" panose="020B0502040204020203" pitchFamily="34" charset="0"/>
                <a:cs typeface="Segoe UI" panose="020B0502040204020203" pitchFamily="34" charset="0"/>
              </a:rPr>
              <a:t>Integrated RPA and BPM Engine</a:t>
            </a:r>
          </a:p>
          <a:p>
            <a:endParaRPr lang="en-IN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IN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IN" sz="1400" b="1" dirty="0">
                <a:latin typeface="Segoe UI" panose="020B0502040204020203" pitchFamily="34" charset="0"/>
                <a:cs typeface="Segoe UI" panose="020B0502040204020203" pitchFamily="34" charset="0"/>
              </a:rPr>
              <a:t>Value Delivery</a:t>
            </a:r>
          </a:p>
          <a:p>
            <a:endParaRPr lang="en-IN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IN" sz="1200" dirty="0">
                <a:latin typeface="Segoe UI" panose="020B0502040204020203" pitchFamily="34" charset="0"/>
                <a:cs typeface="Segoe UI" panose="020B0502040204020203" pitchFamily="34" charset="0"/>
              </a:rPr>
              <a:t>Reduced Human Dependency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IN" sz="1200" dirty="0">
                <a:latin typeface="Segoe UI" panose="020B0502040204020203" pitchFamily="34" charset="0"/>
                <a:cs typeface="Segoe UI" panose="020B0502040204020203" pitchFamily="34" charset="0"/>
              </a:rPr>
              <a:t>Faster Processes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IN" sz="1200" dirty="0">
                <a:latin typeface="Segoe UI" panose="020B0502040204020203" pitchFamily="34" charset="0"/>
                <a:cs typeface="Segoe UI" panose="020B0502040204020203" pitchFamily="34" charset="0"/>
              </a:rPr>
              <a:t>Higher Accuracy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IN" sz="1200" dirty="0">
                <a:latin typeface="Segoe UI" panose="020B0502040204020203" pitchFamily="34" charset="0"/>
                <a:cs typeface="Segoe UI" panose="020B0502040204020203" pitchFamily="34" charset="0"/>
              </a:rPr>
              <a:t>Higher Productivity</a:t>
            </a:r>
          </a:p>
        </p:txBody>
      </p:sp>
    </p:spTree>
    <p:extLst>
      <p:ext uri="{BB962C8B-B14F-4D97-AF65-F5344CB8AC3E}">
        <p14:creationId xmlns:p14="http://schemas.microsoft.com/office/powerpoint/2010/main" val="137840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D79870D-1CA6-4B53-993E-44170C7B14DF}"/>
              </a:ext>
            </a:extLst>
          </p:cNvPr>
          <p:cNvSpPr txBox="1"/>
          <p:nvPr/>
        </p:nvSpPr>
        <p:spPr>
          <a:xfrm>
            <a:off x="239842" y="0"/>
            <a:ext cx="971362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2F8CA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Top ADAz.IA Business Avatars</a:t>
            </a:r>
          </a:p>
          <a:p>
            <a:r>
              <a:rPr lang="en-IN" b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Virtual Data Science and Analytics Provider</a:t>
            </a:r>
            <a:endParaRPr lang="en-IN" dirty="0">
              <a:solidFill>
                <a:srgbClr val="C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3434ED-97E7-4C2B-BD24-9516F0394C0D}"/>
              </a:ext>
            </a:extLst>
          </p:cNvPr>
          <p:cNvSpPr txBox="1"/>
          <p:nvPr/>
        </p:nvSpPr>
        <p:spPr>
          <a:xfrm>
            <a:off x="239842" y="1136064"/>
            <a:ext cx="4270736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b="1" dirty="0">
                <a:latin typeface="Segoe UI" panose="020B0502040204020203" pitchFamily="34" charset="0"/>
                <a:cs typeface="Segoe UI" panose="020B0502040204020203" pitchFamily="34" charset="0"/>
              </a:rPr>
              <a:t>Business Objectives</a:t>
            </a:r>
          </a:p>
          <a:p>
            <a:endParaRPr lang="en-IN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Accessing Reporting Information over Conversation through commonly used Enterprise Instant Messaging Channels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Accessing Reporting Data and Dashboards without knowing access details about targeted Data or Dashboard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Accessing Reporting Information including Dashboards any time anywhere even on popular mobile app(s) or in audio format on regularly used device(s) without intervention of any human being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Interactive Collaboration among workforce on Reporting Information to take better decisions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Textual or Audio representation of complex Dashboards making the Interpretation of charts and graphs easy </a:t>
            </a:r>
          </a:p>
          <a:p>
            <a:endParaRPr lang="en-IN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IN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IN" sz="1400" b="1" dirty="0">
                <a:latin typeface="Segoe UI" panose="020B0502040204020203" pitchFamily="34" charset="0"/>
                <a:cs typeface="Segoe UI" panose="020B0502040204020203" pitchFamily="34" charset="0"/>
              </a:rPr>
              <a:t>Value Delivery</a:t>
            </a:r>
          </a:p>
          <a:p>
            <a:endParaRPr lang="en-IN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Ubiquitous Access to Reporting Information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Enhanced Utilization of Reporting Information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Faster Decision Making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Improved Adoption of Reporting Information</a:t>
            </a:r>
            <a:endParaRPr lang="en-IN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EFA741-4B64-4D91-9824-C5A4E3351E45}"/>
              </a:ext>
            </a:extLst>
          </p:cNvPr>
          <p:cNvSpPr txBox="1"/>
          <p:nvPr/>
        </p:nvSpPr>
        <p:spPr>
          <a:xfrm>
            <a:off x="4964242" y="1136064"/>
            <a:ext cx="6350202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b="1" dirty="0">
                <a:latin typeface="Segoe UI" panose="020B0502040204020203" pitchFamily="34" charset="0"/>
                <a:cs typeface="Segoe UI" panose="020B0502040204020203" pitchFamily="34" charset="0"/>
              </a:rPr>
              <a:t>Functional Features</a:t>
            </a:r>
          </a:p>
          <a:p>
            <a:endParaRPr lang="en-IN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Query on Raw and Summarized Reporting Data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Different personalization-enabled Style of representing retrieved Reporting Data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Query to display Dashboard as Image as well as Interactive Dashboard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Collaboration of Multiple human Users simultaneously with Conversation based Machine User on Data and Dashboard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Auto-generated Description of Reporting Dataset and Dashboard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Protected Access to Data and Dashboard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Optimized Training as Combination of Predefined Knowledge Base and Controlled Training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IN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IN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IN" sz="1400" b="1" dirty="0">
                <a:latin typeface="Segoe UI" panose="020B0502040204020203" pitchFamily="34" charset="0"/>
                <a:cs typeface="Segoe UI" panose="020B0502040204020203" pitchFamily="34" charset="0"/>
              </a:rPr>
              <a:t>Non-Functional Features</a:t>
            </a:r>
          </a:p>
          <a:p>
            <a:endParaRPr lang="en-IN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Natural Language Capability for both Processing User Requests as well as Content Generation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Multistep Cascading Query Processing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Availability on diverse Channels – Web Chat, Skype for Business, Slack and Microsoft Teams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Availability of Voice Channels and Devices – Amazon Alexa, Amazon Echo, Google Assistant and Google Home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Authentication and Authorization Protection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Contextual and Personalized Data / Content Access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Caching and Auditing delivering tuned Responses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Multilingual Support</a:t>
            </a:r>
            <a:endParaRPr lang="en-IN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9686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D79870D-1CA6-4B53-993E-44170C7B14DF}"/>
              </a:ext>
            </a:extLst>
          </p:cNvPr>
          <p:cNvSpPr txBox="1"/>
          <p:nvPr/>
        </p:nvSpPr>
        <p:spPr>
          <a:xfrm>
            <a:off x="239842" y="0"/>
            <a:ext cx="971362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2F8CA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Top ADAz.IA Business Avatars</a:t>
            </a:r>
          </a:p>
          <a:p>
            <a:r>
              <a:rPr lang="en-IN" b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Enterprise Digital Assistant for Workforce / extended Workforce</a:t>
            </a:r>
            <a:endParaRPr lang="en-IN" dirty="0">
              <a:solidFill>
                <a:srgbClr val="C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C5C954-B824-4775-B8D9-3262CCF9E1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3844" y="1388917"/>
            <a:ext cx="5459972" cy="457769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648D7D2-82CA-4261-A039-BDDCA0FA6EAF}"/>
              </a:ext>
            </a:extLst>
          </p:cNvPr>
          <p:cNvSpPr txBox="1"/>
          <p:nvPr/>
        </p:nvSpPr>
        <p:spPr>
          <a:xfrm>
            <a:off x="381650" y="1388917"/>
            <a:ext cx="4612379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b="1" dirty="0">
                <a:latin typeface="Segoe UI" panose="020B0502040204020203" pitchFamily="34" charset="0"/>
                <a:cs typeface="Segoe UI" panose="020B0502040204020203" pitchFamily="34" charset="0"/>
              </a:rPr>
              <a:t>Key Features</a:t>
            </a:r>
          </a:p>
          <a:p>
            <a:endParaRPr lang="en-IN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IN" sz="1200" dirty="0">
                <a:latin typeface="Segoe UI" panose="020B0502040204020203" pitchFamily="34" charset="0"/>
                <a:cs typeface="Segoe UI" panose="020B0502040204020203" pitchFamily="34" charset="0"/>
              </a:rPr>
              <a:t>Omnichannel Enterprise Digital Conversational Assistant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IN" sz="1200" dirty="0">
                <a:latin typeface="Segoe UI" panose="020B0502040204020203" pitchFamily="34" charset="0"/>
                <a:cs typeface="Segoe UI" panose="020B0502040204020203" pitchFamily="34" charset="0"/>
              </a:rPr>
              <a:t>Integrates and implements all Enterprise Operations like HR, Admin, IT, Facilities, Finance etc.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IN" sz="1200" dirty="0">
                <a:latin typeface="Segoe UI" panose="020B0502040204020203" pitchFamily="34" charset="0"/>
                <a:cs typeface="Segoe UI" panose="020B0502040204020203" pitchFamily="34" charset="0"/>
              </a:rPr>
              <a:t>Supports most Enterprise IMs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IN" sz="1200" dirty="0">
                <a:latin typeface="Segoe UI" panose="020B0502040204020203" pitchFamily="34" charset="0"/>
                <a:cs typeface="Segoe UI" panose="020B0502040204020203" pitchFamily="34" charset="0"/>
              </a:rPr>
              <a:t>Multi User Conversational Collaboration with Machine where SME involvement needed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IN" sz="1200" dirty="0">
                <a:latin typeface="Segoe UI" panose="020B0502040204020203" pitchFamily="34" charset="0"/>
                <a:cs typeface="Segoe UI" panose="020B0502040204020203" pitchFamily="34" charset="0"/>
              </a:rPr>
              <a:t>Includes access to Vendors, Partners and Agents along with Workforce to automating processes around</a:t>
            </a:r>
          </a:p>
          <a:p>
            <a:endParaRPr lang="en-IN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IN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IN" sz="1400" b="1" dirty="0">
                <a:latin typeface="Segoe UI" panose="020B0502040204020203" pitchFamily="34" charset="0"/>
                <a:cs typeface="Segoe UI" panose="020B0502040204020203" pitchFamily="34" charset="0"/>
              </a:rPr>
              <a:t>Value Delivery</a:t>
            </a:r>
          </a:p>
          <a:p>
            <a:endParaRPr lang="en-IN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IN" sz="1200" dirty="0">
                <a:latin typeface="Segoe UI" panose="020B0502040204020203" pitchFamily="34" charset="0"/>
                <a:cs typeface="Segoe UI" panose="020B0502040204020203" pitchFamily="34" charset="0"/>
              </a:rPr>
              <a:t>Reduced Help Desk Load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IN" sz="1200" dirty="0">
                <a:latin typeface="Segoe UI" panose="020B0502040204020203" pitchFamily="34" charset="0"/>
                <a:cs typeface="Segoe UI" panose="020B0502040204020203" pitchFamily="34" charset="0"/>
              </a:rPr>
              <a:t>Decreased Service Wait Time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IN" sz="1200" dirty="0">
                <a:latin typeface="Segoe UI" panose="020B0502040204020203" pitchFamily="34" charset="0"/>
                <a:cs typeface="Segoe UI" panose="020B0502040204020203" pitchFamily="34" charset="0"/>
              </a:rPr>
              <a:t>Improved Productivity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IN" sz="1200" dirty="0">
                <a:latin typeface="Segoe UI" panose="020B0502040204020203" pitchFamily="34" charset="0"/>
                <a:cs typeface="Segoe UI" panose="020B0502040204020203" pitchFamily="34" charset="0"/>
              </a:rPr>
              <a:t>High User Satisfaction making Workforce Motivation and Adoption high</a:t>
            </a:r>
          </a:p>
        </p:txBody>
      </p:sp>
    </p:spTree>
    <p:extLst>
      <p:ext uri="{BB962C8B-B14F-4D97-AF65-F5344CB8AC3E}">
        <p14:creationId xmlns:p14="http://schemas.microsoft.com/office/powerpoint/2010/main" val="1072540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D79870D-1CA6-4B53-993E-44170C7B14DF}"/>
              </a:ext>
            </a:extLst>
          </p:cNvPr>
          <p:cNvSpPr txBox="1"/>
          <p:nvPr/>
        </p:nvSpPr>
        <p:spPr>
          <a:xfrm>
            <a:off x="239842" y="0"/>
            <a:ext cx="971362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2F8CA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Top ADAz.IA Business Avatars</a:t>
            </a:r>
          </a:p>
          <a:p>
            <a:r>
              <a:rPr lang="en-IN" b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Program Management and DevOps Guide</a:t>
            </a:r>
            <a:endParaRPr lang="en-IN" dirty="0">
              <a:solidFill>
                <a:srgbClr val="C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E65C558-2CC8-4AC5-B959-F08D2A480FB5}"/>
              </a:ext>
            </a:extLst>
          </p:cNvPr>
          <p:cNvSpPr txBox="1"/>
          <p:nvPr/>
        </p:nvSpPr>
        <p:spPr>
          <a:xfrm>
            <a:off x="371603" y="1145831"/>
            <a:ext cx="4391316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b="1" dirty="0">
                <a:latin typeface="Segoe UI" panose="020B0502040204020203" pitchFamily="34" charset="0"/>
                <a:cs typeface="Segoe UI" panose="020B0502040204020203" pitchFamily="34" charset="0"/>
              </a:rPr>
              <a:t>Key Features</a:t>
            </a:r>
          </a:p>
          <a:p>
            <a:endParaRPr lang="en-IN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IN" sz="1200" dirty="0">
                <a:latin typeface="Segoe UI" panose="020B0502040204020203" pitchFamily="34" charset="0"/>
                <a:cs typeface="Segoe UI" panose="020B0502040204020203" pitchFamily="34" charset="0"/>
              </a:rPr>
              <a:t>Advanced Program Management and DevOps services for IT Managers, Scrum Masters and Project / Program Managers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Standard Process Execution like Planning for a new project, Pre-up for a Stand-up meeting, Prepare a sprint summary, Verify current burn-out ratio, sprint velocity, Verify resource-level productivity and Advice to mitigate critical risks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Guidance on ideal sprint velocity, burndown ratio, backlog to resource ratio based on past account level historic records of similar project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Troubleshooting Guidance while Program in Crisis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Consolidate report about any individual team member (no. of times he/she missed key milestones, backlog, burn down rate, key success factors / contributions)</a:t>
            </a:r>
            <a:endParaRPr lang="en-IN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IN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IN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IN" sz="1400" b="1" dirty="0">
                <a:latin typeface="Segoe UI" panose="020B0502040204020203" pitchFamily="34" charset="0"/>
                <a:cs typeface="Segoe UI" panose="020B0502040204020203" pitchFamily="34" charset="0"/>
              </a:rPr>
              <a:t>Value Delivery</a:t>
            </a:r>
          </a:p>
          <a:p>
            <a:endParaRPr lang="en-IN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IN" sz="1200" dirty="0">
                <a:latin typeface="Segoe UI" panose="020B0502040204020203" pitchFamily="34" charset="0"/>
                <a:cs typeface="Segoe UI" panose="020B0502040204020203" pitchFamily="34" charset="0"/>
              </a:rPr>
              <a:t>Flawless Program Governance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IN" sz="1200" dirty="0">
                <a:latin typeface="Segoe UI" panose="020B0502040204020203" pitchFamily="34" charset="0"/>
                <a:cs typeface="Segoe UI" panose="020B0502040204020203" pitchFamily="34" charset="0"/>
              </a:rPr>
              <a:t>Preventive and Faster Corrective Actions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IN" sz="1200" dirty="0">
                <a:latin typeface="Segoe UI" panose="020B0502040204020203" pitchFamily="34" charset="0"/>
                <a:cs typeface="Segoe UI" panose="020B0502040204020203" pitchFamily="34" charset="0"/>
              </a:rPr>
              <a:t>Real Time Sprint Governance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IN" sz="1200" dirty="0">
                <a:latin typeface="Segoe UI" panose="020B0502040204020203" pitchFamily="34" charset="0"/>
                <a:cs typeface="Segoe UI" panose="020B0502040204020203" pitchFamily="34" charset="0"/>
              </a:rPr>
              <a:t>Easy and Accurate Decision Making</a:t>
            </a:r>
          </a:p>
        </p:txBody>
      </p:sp>
      <p:pic>
        <p:nvPicPr>
          <p:cNvPr id="4" name="Picture 2" descr="http://advantageaz.azurewebsites.net/images/CALM.png">
            <a:extLst>
              <a:ext uri="{FF2B5EF4-FFF2-40B4-BE49-F238E27FC236}">
                <a16:creationId xmlns:a16="http://schemas.microsoft.com/office/drawing/2014/main" id="{1C30C41D-647F-4A13-B86B-B0056A5119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268" y="2194650"/>
            <a:ext cx="6597271" cy="3014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53101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252F7F6-DE17-46E3-874E-4F9B117500B7}"/>
              </a:ext>
            </a:extLst>
          </p:cNvPr>
          <p:cNvSpPr txBox="1"/>
          <p:nvPr/>
        </p:nvSpPr>
        <p:spPr>
          <a:xfrm>
            <a:off x="6301187" y="3112152"/>
            <a:ext cx="47087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>
                <a:solidFill>
                  <a:srgbClr val="86F7F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516172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D79870D-1CA6-4B53-993E-44170C7B14DF}"/>
              </a:ext>
            </a:extLst>
          </p:cNvPr>
          <p:cNvSpPr txBox="1"/>
          <p:nvPr/>
        </p:nvSpPr>
        <p:spPr>
          <a:xfrm>
            <a:off x="239842" y="0"/>
            <a:ext cx="971362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2F8CA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Business Avatars</a:t>
            </a:r>
          </a:p>
          <a:p>
            <a:r>
              <a:rPr lang="en-IN" b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Pre-built Full Functional Industry agnostic Intelligent Business Utilities</a:t>
            </a:r>
            <a:endParaRPr lang="en-IN" dirty="0">
              <a:solidFill>
                <a:srgbClr val="C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EF4C26B1-D2DF-46D0-9148-FD885D6B8C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9187" y="1007210"/>
            <a:ext cx="14101187" cy="5850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2635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D79870D-1CA6-4B53-993E-44170C7B14DF}"/>
              </a:ext>
            </a:extLst>
          </p:cNvPr>
          <p:cNvSpPr txBox="1"/>
          <p:nvPr/>
        </p:nvSpPr>
        <p:spPr>
          <a:xfrm>
            <a:off x="239842" y="0"/>
            <a:ext cx="971362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2F8CA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Industry Avatars </a:t>
            </a:r>
          </a:p>
          <a:p>
            <a:r>
              <a:rPr lang="en-IN" b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Pre-built Reusable Industry specific Intelligence Factory</a:t>
            </a:r>
            <a:endParaRPr lang="en-IN" dirty="0">
              <a:solidFill>
                <a:srgbClr val="C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51EBC8B-D869-4775-A349-212411951F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21" y="1588562"/>
            <a:ext cx="12071126" cy="5730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0333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D79870D-1CA6-4B53-993E-44170C7B14DF}"/>
              </a:ext>
            </a:extLst>
          </p:cNvPr>
          <p:cNvSpPr txBox="1"/>
          <p:nvPr/>
        </p:nvSpPr>
        <p:spPr>
          <a:xfrm>
            <a:off x="239842" y="0"/>
            <a:ext cx="971362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2F8CA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Top ADAz.IA Industry Avatars</a:t>
            </a:r>
          </a:p>
          <a:p>
            <a:r>
              <a:rPr lang="en-IN" b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Automobile Insurance Claim Automation</a:t>
            </a:r>
            <a:endParaRPr lang="en-IN" dirty="0">
              <a:solidFill>
                <a:srgbClr val="C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AA19C5-7D1B-46BD-AF67-96D66B5281E6}"/>
              </a:ext>
            </a:extLst>
          </p:cNvPr>
          <p:cNvSpPr txBox="1"/>
          <p:nvPr/>
        </p:nvSpPr>
        <p:spPr>
          <a:xfrm>
            <a:off x="321361" y="1125735"/>
            <a:ext cx="4240591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b="1" dirty="0">
                <a:latin typeface="Segoe UI" panose="020B0502040204020203" pitchFamily="34" charset="0"/>
                <a:cs typeface="Segoe UI" panose="020B0502040204020203" pitchFamily="34" charset="0"/>
              </a:rPr>
              <a:t>Key Features</a:t>
            </a:r>
          </a:p>
          <a:p>
            <a:endParaRPr lang="en-IN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IN" sz="1200" dirty="0">
                <a:latin typeface="Segoe UI" panose="020B0502040204020203" pitchFamily="34" charset="0"/>
                <a:cs typeface="Segoe UI" panose="020B0502040204020203" pitchFamily="34" charset="0"/>
              </a:rPr>
              <a:t>Access from Claimant’s device even from accident spot of the Automobile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IN" sz="1200" dirty="0">
                <a:latin typeface="Segoe UI" panose="020B0502040204020203" pitchFamily="34" charset="0"/>
                <a:cs typeface="Segoe UI" panose="020B0502040204020203" pitchFamily="34" charset="0"/>
              </a:rPr>
              <a:t>Retrieval of Car and Owner details based on OCR scanning of Number Plate photo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IN" sz="1200" dirty="0">
                <a:latin typeface="Segoe UI" panose="020B0502040204020203" pitchFamily="34" charset="0"/>
                <a:cs typeface="Segoe UI" panose="020B0502040204020203" pitchFamily="34" charset="0"/>
              </a:rPr>
              <a:t>Accident Damage Estimation based on photo difference between initial car photo and photo after accident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IN" sz="1200" dirty="0">
                <a:latin typeface="Segoe UI" panose="020B0502040204020203" pitchFamily="34" charset="0"/>
                <a:cs typeface="Segoe UI" panose="020B0502040204020203" pitchFamily="34" charset="0"/>
              </a:rPr>
              <a:t>Automated Claim raising from the Device itself through BPM Engine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IN" sz="1200" dirty="0">
                <a:latin typeface="Segoe UI" panose="020B0502040204020203" pitchFamily="34" charset="0"/>
                <a:cs typeface="Segoe UI" panose="020B0502040204020203" pitchFamily="34" charset="0"/>
              </a:rPr>
              <a:t>On demand Claim Status enquiry through omni channel BOT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IN" sz="1200" dirty="0">
                <a:latin typeface="Segoe UI" panose="020B0502040204020203" pitchFamily="34" charset="0"/>
                <a:cs typeface="Segoe UI" panose="020B0502040204020203" pitchFamily="34" charset="0"/>
              </a:rPr>
              <a:t>Additional route of Claim through Email via RPA Channels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IN" sz="1200" dirty="0">
                <a:latin typeface="Segoe UI" panose="020B0502040204020203" pitchFamily="34" charset="0"/>
                <a:cs typeface="Segoe UI" panose="020B0502040204020203" pitchFamily="34" charset="0"/>
              </a:rPr>
              <a:t>Future Scope of IOT driven automated accident tracking and zero-touch Insurance Claim</a:t>
            </a:r>
          </a:p>
          <a:p>
            <a:endParaRPr lang="en-IN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IN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IN" sz="1400" b="1" dirty="0">
                <a:latin typeface="Segoe UI" panose="020B0502040204020203" pitchFamily="34" charset="0"/>
                <a:cs typeface="Segoe UI" panose="020B0502040204020203" pitchFamily="34" charset="0"/>
              </a:rPr>
              <a:t>Value Delivery</a:t>
            </a:r>
          </a:p>
          <a:p>
            <a:endParaRPr lang="en-IN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IN" sz="1200" dirty="0">
                <a:latin typeface="Segoe UI" panose="020B0502040204020203" pitchFamily="34" charset="0"/>
                <a:cs typeface="Segoe UI" panose="020B0502040204020203" pitchFamily="34" charset="0"/>
              </a:rPr>
              <a:t>Paperless Approach towards Faster Claim Process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IN" sz="1200" dirty="0">
                <a:latin typeface="Segoe UI" panose="020B0502040204020203" pitchFamily="34" charset="0"/>
                <a:cs typeface="Segoe UI" panose="020B0502040204020203" pitchFamily="34" charset="0"/>
              </a:rPr>
              <a:t>Faster Claim Approval as no / minimal physical Inspection needed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IN" sz="1200" dirty="0">
                <a:latin typeface="Segoe UI" panose="020B0502040204020203" pitchFamily="34" charset="0"/>
                <a:cs typeface="Segoe UI" panose="020B0502040204020203" pitchFamily="34" charset="0"/>
              </a:rPr>
              <a:t>High Security with Biometric Approach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IN" sz="1200" dirty="0">
                <a:latin typeface="Segoe UI" panose="020B0502040204020203" pitchFamily="34" charset="0"/>
                <a:cs typeface="Segoe UI" panose="020B0502040204020203" pitchFamily="34" charset="0"/>
              </a:rPr>
              <a:t>RPA, BPM, Chatbot integrated solution for end-to-end Claim Processing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3576D3-17B4-49AA-BA71-A4624986FA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5336" y="1015202"/>
            <a:ext cx="5984544" cy="5573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9837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D79870D-1CA6-4B53-993E-44170C7B14DF}"/>
              </a:ext>
            </a:extLst>
          </p:cNvPr>
          <p:cNvSpPr txBox="1"/>
          <p:nvPr/>
        </p:nvSpPr>
        <p:spPr>
          <a:xfrm>
            <a:off x="239842" y="0"/>
            <a:ext cx="971362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2F8CA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Top ADAz.IA Industry Avatars</a:t>
            </a:r>
          </a:p>
          <a:p>
            <a:r>
              <a:rPr lang="en-IN" b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Voice based Virtual Ordering Agent in Retail </a:t>
            </a:r>
            <a:endParaRPr lang="en-IN" dirty="0">
              <a:solidFill>
                <a:srgbClr val="C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6872E2-40E6-48EB-8A61-9FCE68DCE19E}"/>
              </a:ext>
            </a:extLst>
          </p:cNvPr>
          <p:cNvSpPr txBox="1"/>
          <p:nvPr/>
        </p:nvSpPr>
        <p:spPr>
          <a:xfrm>
            <a:off x="315980" y="1110096"/>
            <a:ext cx="341195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b="1" dirty="0">
                <a:latin typeface="Segoe UI" panose="020B0502040204020203" pitchFamily="34" charset="0"/>
                <a:cs typeface="Segoe UI" panose="020B0502040204020203" pitchFamily="34" charset="0"/>
              </a:rPr>
              <a:t>Key Features</a:t>
            </a:r>
          </a:p>
          <a:p>
            <a:endParaRPr lang="en-IN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IN" sz="1200" dirty="0">
                <a:latin typeface="Segoe UI" panose="020B0502040204020203" pitchFamily="34" charset="0"/>
                <a:cs typeface="Segoe UI" panose="020B0502040204020203" pitchFamily="34" charset="0"/>
              </a:rPr>
              <a:t>Omni-Channel Ordering experience including Voice based Devices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IN" sz="1200" dirty="0">
                <a:latin typeface="Segoe UI" panose="020B0502040204020203" pitchFamily="34" charset="0"/>
                <a:cs typeface="Segoe UI" panose="020B0502040204020203" pitchFamily="34" charset="0"/>
              </a:rPr>
              <a:t>Voice based Virtual Ordering Agent with Noise Cancellation, Accent Management, Irrelevant Talk Removal etc.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IN" sz="1200" dirty="0">
                <a:latin typeface="Segoe UI" panose="020B0502040204020203" pitchFamily="34" charset="0"/>
                <a:cs typeface="Segoe UI" panose="020B0502040204020203" pitchFamily="34" charset="0"/>
              </a:rPr>
              <a:t>Guided Ordering based on previous Orders from the customer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IN" sz="1200" dirty="0">
                <a:latin typeface="Segoe UI" panose="020B0502040204020203" pitchFamily="34" charset="0"/>
                <a:cs typeface="Segoe UI" panose="020B0502040204020203" pitchFamily="34" charset="0"/>
              </a:rPr>
              <a:t>Secured end to end Order Processing including Payment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IN" sz="1200" dirty="0">
                <a:latin typeface="Segoe UI" panose="020B0502040204020203" pitchFamily="34" charset="0"/>
                <a:cs typeface="Segoe UI" panose="020B0502040204020203" pitchFamily="34" charset="0"/>
              </a:rPr>
              <a:t>Automated Up-Sell and Cross-Sell based on Product choice and Customer Profile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IN" sz="1200" dirty="0">
                <a:latin typeface="Segoe UI" panose="020B0502040204020203" pitchFamily="34" charset="0"/>
                <a:cs typeface="Segoe UI" panose="020B0502040204020203" pitchFamily="34" charset="0"/>
              </a:rPr>
              <a:t>Escalation to human help desk in case Virtual Desk is unable to satisfy Customer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IN" sz="1200" dirty="0">
                <a:latin typeface="Segoe UI" panose="020B0502040204020203" pitchFamily="34" charset="0"/>
                <a:cs typeface="Segoe UI" panose="020B0502040204020203" pitchFamily="34" charset="0"/>
              </a:rPr>
              <a:t>Integrated Reporting and Dashboards for Management Decision Making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IN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IN" sz="1400" b="1" dirty="0">
                <a:latin typeface="Segoe UI" panose="020B0502040204020203" pitchFamily="34" charset="0"/>
                <a:cs typeface="Segoe UI" panose="020B0502040204020203" pitchFamily="34" charset="0"/>
              </a:rPr>
              <a:t>Value Delivery</a:t>
            </a:r>
          </a:p>
          <a:p>
            <a:endParaRPr lang="en-IN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IN" sz="1200" dirty="0">
                <a:latin typeface="Segoe UI" panose="020B0502040204020203" pitchFamily="34" charset="0"/>
                <a:cs typeface="Segoe UI" panose="020B0502040204020203" pitchFamily="34" charset="0"/>
              </a:rPr>
              <a:t>Reduced Human Help Desk size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IN" sz="1200" dirty="0">
                <a:latin typeface="Segoe UI" panose="020B0502040204020203" pitchFamily="34" charset="0"/>
                <a:cs typeface="Segoe UI" panose="020B0502040204020203" pitchFamily="34" charset="0"/>
              </a:rPr>
              <a:t>Less dependency on Human wisdom and attitude to customers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IN" sz="1200" dirty="0">
                <a:latin typeface="Segoe UI" panose="020B0502040204020203" pitchFamily="34" charset="0"/>
                <a:cs typeface="Segoe UI" panose="020B0502040204020203" pitchFamily="34" charset="0"/>
              </a:rPr>
              <a:t>Faster Order Processing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IN" sz="1200" dirty="0">
                <a:latin typeface="Segoe UI" panose="020B0502040204020203" pitchFamily="34" charset="0"/>
                <a:cs typeface="Segoe UI" panose="020B0502040204020203" pitchFamily="34" charset="0"/>
              </a:rPr>
              <a:t>Better Customer Satisfaction due to less wait time as well as guided Ordering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IN" sz="1200" dirty="0">
                <a:latin typeface="Segoe UI" panose="020B0502040204020203" pitchFamily="34" charset="0"/>
                <a:cs typeface="Segoe UI" panose="020B0502040204020203" pitchFamily="34" charset="0"/>
              </a:rPr>
              <a:t>Integrated Reporting helping management to take better strategic decisions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E546AFC-6350-4E24-8A38-ED4542651A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938" y="1249235"/>
            <a:ext cx="8178465" cy="5230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9944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D79870D-1CA6-4B53-993E-44170C7B14DF}"/>
              </a:ext>
            </a:extLst>
          </p:cNvPr>
          <p:cNvSpPr txBox="1"/>
          <p:nvPr/>
        </p:nvSpPr>
        <p:spPr>
          <a:xfrm>
            <a:off x="239842" y="0"/>
            <a:ext cx="971362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2F8CA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Top ADAz.IA Industry Avatars</a:t>
            </a:r>
          </a:p>
          <a:p>
            <a:r>
              <a:rPr lang="en-IN" b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Clinical Trial Data Discrepancy Management in Life Science Industry</a:t>
            </a:r>
            <a:endParaRPr lang="en-IN" dirty="0">
              <a:solidFill>
                <a:srgbClr val="C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103594-ED6B-4760-BF4A-CF531980D2BC}"/>
              </a:ext>
            </a:extLst>
          </p:cNvPr>
          <p:cNvSpPr txBox="1"/>
          <p:nvPr/>
        </p:nvSpPr>
        <p:spPr>
          <a:xfrm>
            <a:off x="411795" y="1515375"/>
            <a:ext cx="4091215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b="1" dirty="0">
                <a:latin typeface="Segoe UI" panose="020B0502040204020203" pitchFamily="34" charset="0"/>
                <a:cs typeface="Segoe UI" panose="020B0502040204020203" pitchFamily="34" charset="0"/>
              </a:rPr>
              <a:t>Key Features</a:t>
            </a:r>
          </a:p>
          <a:p>
            <a:endParaRPr lang="en-IN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IN" sz="1200" dirty="0">
                <a:latin typeface="Segoe UI" panose="020B0502040204020203" pitchFamily="34" charset="0"/>
                <a:cs typeface="Segoe UI" panose="020B0502040204020203" pitchFamily="34" charset="0"/>
              </a:rPr>
              <a:t>Automation of Clinical Trial Processes through RPA and Chatbot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IN" sz="1200" dirty="0">
                <a:latin typeface="Segoe UI" panose="020B0502040204020203" pitchFamily="34" charset="0"/>
                <a:cs typeface="Segoe UI" panose="020B0502040204020203" pitchFamily="34" charset="0"/>
              </a:rPr>
              <a:t>Machine Learning based Analysis of Clinical Trial Data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IN" sz="1200" dirty="0">
                <a:latin typeface="Segoe UI" panose="020B0502040204020203" pitchFamily="34" charset="0"/>
                <a:cs typeface="Segoe UI" panose="020B0502040204020203" pitchFamily="34" charset="0"/>
              </a:rPr>
              <a:t>Proactive Identification of root causes of the Data Discrepancy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IN" sz="1200" dirty="0">
                <a:latin typeface="Segoe UI" panose="020B0502040204020203" pitchFamily="34" charset="0"/>
                <a:cs typeface="Segoe UI" panose="020B0502040204020203" pitchFamily="34" charset="0"/>
              </a:rPr>
              <a:t>Suggestion of Preventive measures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IN" sz="1200" dirty="0">
                <a:latin typeface="Segoe UI" panose="020B0502040204020203" pitchFamily="34" charset="0"/>
                <a:cs typeface="Segoe UI" panose="020B0502040204020203" pitchFamily="34" charset="0"/>
              </a:rPr>
              <a:t>Sanitizing the overall Clinical Trial Ecosystem from Data Management perspective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IN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IN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IN" sz="1400" b="1" dirty="0">
                <a:latin typeface="Segoe UI" panose="020B0502040204020203" pitchFamily="34" charset="0"/>
                <a:cs typeface="Segoe UI" panose="020B0502040204020203" pitchFamily="34" charset="0"/>
              </a:rPr>
              <a:t>Value Delivery</a:t>
            </a:r>
          </a:p>
          <a:p>
            <a:endParaRPr lang="en-IN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IN" sz="1200" dirty="0">
                <a:latin typeface="Segoe UI" panose="020B0502040204020203" pitchFamily="34" charset="0"/>
                <a:cs typeface="Segoe UI" panose="020B0502040204020203" pitchFamily="34" charset="0"/>
              </a:rPr>
              <a:t>Minimized expense and loss in Clinical Trial process vis-à-vis budget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IN" sz="1200" dirty="0">
                <a:latin typeface="Segoe UI" panose="020B0502040204020203" pitchFamily="34" charset="0"/>
                <a:cs typeface="Segoe UI" panose="020B0502040204020203" pitchFamily="34" charset="0"/>
              </a:rPr>
              <a:t>Improved the Clinical Trial Performance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IN" sz="1200" dirty="0">
                <a:latin typeface="Segoe UI" panose="020B0502040204020203" pitchFamily="34" charset="0"/>
                <a:cs typeface="Segoe UI" panose="020B0502040204020203" pitchFamily="34" charset="0"/>
              </a:rPr>
              <a:t>Faster Clinical Trial Processes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IN" sz="1200" dirty="0">
                <a:latin typeface="Segoe UI" panose="020B0502040204020203" pitchFamily="34" charset="0"/>
                <a:cs typeface="Segoe UI" panose="020B0502040204020203" pitchFamily="34" charset="0"/>
              </a:rPr>
              <a:t>More Intelligent Clinical Trial Operations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4FBC9F5-4CD7-4061-965A-43201A9B1F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9825" y="1515375"/>
            <a:ext cx="6151397" cy="424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2022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D79870D-1CA6-4B53-993E-44170C7B14DF}"/>
              </a:ext>
            </a:extLst>
          </p:cNvPr>
          <p:cNvSpPr txBox="1"/>
          <p:nvPr/>
        </p:nvSpPr>
        <p:spPr>
          <a:xfrm>
            <a:off x="239842" y="0"/>
            <a:ext cx="971362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2F8CA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Top ADAz.IA Industry Avatars</a:t>
            </a:r>
          </a:p>
          <a:p>
            <a:r>
              <a:rPr lang="en-IN" b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Retail Banking Secured User Interaction Agent</a:t>
            </a:r>
            <a:endParaRPr lang="en-IN" dirty="0">
              <a:solidFill>
                <a:srgbClr val="C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7F5161-7003-4A4E-B5F6-9EF9B9B52129}"/>
              </a:ext>
            </a:extLst>
          </p:cNvPr>
          <p:cNvSpPr txBox="1"/>
          <p:nvPr/>
        </p:nvSpPr>
        <p:spPr>
          <a:xfrm>
            <a:off x="391700" y="1417137"/>
            <a:ext cx="465257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b="1" dirty="0">
                <a:latin typeface="Segoe UI" panose="020B0502040204020203" pitchFamily="34" charset="0"/>
                <a:cs typeface="Segoe UI" panose="020B0502040204020203" pitchFamily="34" charset="0"/>
              </a:rPr>
              <a:t>Key Features</a:t>
            </a:r>
          </a:p>
          <a:p>
            <a:endParaRPr lang="en-IN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IN" sz="1200" dirty="0">
                <a:latin typeface="Segoe UI" panose="020B0502040204020203" pitchFamily="34" charset="0"/>
                <a:cs typeface="Segoe UI" panose="020B0502040204020203" pitchFamily="34" charset="0"/>
              </a:rPr>
              <a:t>Anytime Anywhere access to Retail Banking Profile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IN" sz="1200" dirty="0">
                <a:latin typeface="Segoe UI" panose="020B0502040204020203" pitchFamily="34" charset="0"/>
                <a:cs typeface="Segoe UI" panose="020B0502040204020203" pitchFamily="34" charset="0"/>
              </a:rPr>
              <a:t>Secured Retail Banking Transactions under Encrypted Channels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IN" sz="1200" dirty="0">
                <a:latin typeface="Segoe UI" panose="020B0502040204020203" pitchFamily="34" charset="0"/>
                <a:cs typeface="Segoe UI" panose="020B0502040204020203" pitchFamily="34" charset="0"/>
              </a:rPr>
              <a:t>Cascading guided conversation to support Retail Banking Personalized Queries and Transactions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IN" sz="1200" dirty="0">
                <a:latin typeface="Segoe UI" panose="020B0502040204020203" pitchFamily="34" charset="0"/>
                <a:cs typeface="Segoe UI" panose="020B0502040204020203" pitchFamily="34" charset="0"/>
              </a:rPr>
              <a:t>Retail Banking Preference Management at individual level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IN" sz="1200" dirty="0">
                <a:latin typeface="Segoe UI" panose="020B0502040204020203" pitchFamily="34" charset="0"/>
                <a:cs typeface="Segoe UI" panose="020B0502040204020203" pitchFamily="34" charset="0"/>
              </a:rPr>
              <a:t>Correlated Operations guiding Customers to execute transactions optimally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IN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IN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IN" sz="1400" b="1" dirty="0">
                <a:latin typeface="Segoe UI" panose="020B0502040204020203" pitchFamily="34" charset="0"/>
                <a:cs typeface="Segoe UI" panose="020B0502040204020203" pitchFamily="34" charset="0"/>
              </a:rPr>
              <a:t>Value Delivery</a:t>
            </a:r>
          </a:p>
          <a:p>
            <a:endParaRPr lang="en-IN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IN" sz="1200" dirty="0">
                <a:latin typeface="Segoe UI" panose="020B0502040204020203" pitchFamily="34" charset="0"/>
                <a:cs typeface="Segoe UI" panose="020B0502040204020203" pitchFamily="34" charset="0"/>
              </a:rPr>
              <a:t>Ubiquitous access to Retail Banking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IN" sz="1200" dirty="0">
                <a:latin typeface="Segoe UI" panose="020B0502040204020203" pitchFamily="34" charset="0"/>
                <a:cs typeface="Segoe UI" panose="020B0502040204020203" pitchFamily="34" charset="0"/>
              </a:rPr>
              <a:t>Enhanced Security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IN" sz="1200" dirty="0">
                <a:latin typeface="Segoe UI" panose="020B0502040204020203" pitchFamily="34" charset="0"/>
                <a:cs typeface="Segoe UI" panose="020B0502040204020203" pitchFamily="34" charset="0"/>
              </a:rPr>
              <a:t>Ease of Banking over Conversation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IN" sz="1200" dirty="0">
                <a:latin typeface="Segoe UI" panose="020B0502040204020203" pitchFamily="34" charset="0"/>
                <a:cs typeface="Segoe UI" panose="020B0502040204020203" pitchFamily="34" charset="0"/>
              </a:rPr>
              <a:t>Banker’s guidance at any time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8E88AD-9063-4082-A0CF-B0D019949F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435" y="1276140"/>
            <a:ext cx="5638619" cy="5005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3993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D79870D-1CA6-4B53-993E-44170C7B14DF}"/>
              </a:ext>
            </a:extLst>
          </p:cNvPr>
          <p:cNvSpPr txBox="1"/>
          <p:nvPr/>
        </p:nvSpPr>
        <p:spPr>
          <a:xfrm>
            <a:off x="239842" y="0"/>
            <a:ext cx="971362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2F8CA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Top ADAz.IA Industry Avatars</a:t>
            </a:r>
          </a:p>
          <a:p>
            <a:r>
              <a:rPr lang="en-IN" b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Post-Covid Patients’ Intelligent Voice Partner in Healthcare Industry</a:t>
            </a:r>
            <a:endParaRPr lang="en-IN" dirty="0">
              <a:solidFill>
                <a:srgbClr val="C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77335BA-DF7A-4317-9DE5-F4484849A340}"/>
              </a:ext>
            </a:extLst>
          </p:cNvPr>
          <p:cNvSpPr txBox="1"/>
          <p:nvPr/>
        </p:nvSpPr>
        <p:spPr>
          <a:xfrm>
            <a:off x="341457" y="1135784"/>
            <a:ext cx="4140107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b="1" dirty="0">
                <a:latin typeface="Segoe UI" panose="020B0502040204020203" pitchFamily="34" charset="0"/>
                <a:cs typeface="Segoe UI" panose="020B0502040204020203" pitchFamily="34" charset="0"/>
              </a:rPr>
              <a:t>Key Features</a:t>
            </a:r>
          </a:p>
          <a:p>
            <a:endParaRPr lang="en-IN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IN" sz="1200" dirty="0">
                <a:latin typeface="Segoe UI" panose="020B0502040204020203" pitchFamily="34" charset="0"/>
                <a:cs typeface="Segoe UI" panose="020B0502040204020203" pitchFamily="34" charset="0"/>
              </a:rPr>
              <a:t>Anytime Anywhere access to Retail Banking Profile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IN" sz="1200" dirty="0">
                <a:latin typeface="Segoe UI" panose="020B0502040204020203" pitchFamily="34" charset="0"/>
                <a:cs typeface="Segoe UI" panose="020B0502040204020203" pitchFamily="34" charset="0"/>
              </a:rPr>
              <a:t>Secured Retail Banking Transactions under Encrypted Channels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IN" sz="1200" dirty="0">
                <a:latin typeface="Segoe UI" panose="020B0502040204020203" pitchFamily="34" charset="0"/>
                <a:cs typeface="Segoe UI" panose="020B0502040204020203" pitchFamily="34" charset="0"/>
              </a:rPr>
              <a:t>Cascading guided conversation to support Retail Banking Personalized Queries and Transactions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IN" sz="1200" dirty="0">
                <a:latin typeface="Segoe UI" panose="020B0502040204020203" pitchFamily="34" charset="0"/>
                <a:cs typeface="Segoe UI" panose="020B0502040204020203" pitchFamily="34" charset="0"/>
              </a:rPr>
              <a:t>Retail Banking Preference Management at individual level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IN" sz="1200" dirty="0">
                <a:latin typeface="Segoe UI" panose="020B0502040204020203" pitchFamily="34" charset="0"/>
                <a:cs typeface="Segoe UI" panose="020B0502040204020203" pitchFamily="34" charset="0"/>
              </a:rPr>
              <a:t>Correlated Operations guiding Customers to execute transactions optimally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IN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IN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IN" sz="1400" b="1" dirty="0">
                <a:latin typeface="Segoe UI" panose="020B0502040204020203" pitchFamily="34" charset="0"/>
                <a:cs typeface="Segoe UI" panose="020B0502040204020203" pitchFamily="34" charset="0"/>
              </a:rPr>
              <a:t>Value Delivery</a:t>
            </a:r>
          </a:p>
          <a:p>
            <a:endParaRPr lang="en-IN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Increased Automation in Every Sector of Healthcare Industry to balance the deficit of Manpower in the sector in COVID-19 Pandemic Era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Human-less Healthcare Actions (Monitoring / Guidance / Communication) with Patients to enable Life Care Provider to support Huge Number of Pandemic Victims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Leveraging Real-Time Intelligence, to take up Proactive Actions towards reduction in Gaps of Healthcare Decisions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Use of Voice based Communications across multiple Languages to reach wide variety of Patients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387DFA9-C87E-42FA-8391-C139580A71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000" y="1730566"/>
            <a:ext cx="7177224" cy="4037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6914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D79870D-1CA6-4B53-993E-44170C7B14DF}"/>
              </a:ext>
            </a:extLst>
          </p:cNvPr>
          <p:cNvSpPr txBox="1"/>
          <p:nvPr/>
        </p:nvSpPr>
        <p:spPr>
          <a:xfrm>
            <a:off x="239842" y="0"/>
            <a:ext cx="971362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2F8CA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Top ADAz.IA Business Avatars</a:t>
            </a:r>
          </a:p>
          <a:p>
            <a:r>
              <a:rPr lang="en-IN" b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Intelligent Conversational Commerce Assistant</a:t>
            </a:r>
            <a:endParaRPr lang="en-IN" dirty="0">
              <a:solidFill>
                <a:srgbClr val="C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C494E2-F5B5-4914-9511-CA75DDCD37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279" y="1310061"/>
            <a:ext cx="7400147" cy="48049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F8FCACF-E8DB-44E7-A9F1-20FCBBFBF563}"/>
              </a:ext>
            </a:extLst>
          </p:cNvPr>
          <p:cNvSpPr txBox="1"/>
          <p:nvPr/>
        </p:nvSpPr>
        <p:spPr>
          <a:xfrm>
            <a:off x="381651" y="1407089"/>
            <a:ext cx="3627641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b="1" dirty="0">
                <a:latin typeface="Segoe UI" panose="020B0502040204020203" pitchFamily="34" charset="0"/>
                <a:cs typeface="Segoe UI" panose="020B0502040204020203" pitchFamily="34" charset="0"/>
              </a:rPr>
              <a:t>Key Features</a:t>
            </a:r>
          </a:p>
          <a:p>
            <a:endParaRPr lang="en-IN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IN" sz="1200" dirty="0">
                <a:latin typeface="Segoe UI" panose="020B0502040204020203" pitchFamily="34" charset="0"/>
                <a:cs typeface="Segoe UI" panose="020B0502040204020203" pitchFamily="34" charset="0"/>
              </a:rPr>
              <a:t>Automated AI Element creation based on Dynamic Product Content Authoring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IN" sz="1200" dirty="0">
                <a:latin typeface="Segoe UI" panose="020B0502040204020203" pitchFamily="34" charset="0"/>
                <a:cs typeface="Segoe UI" panose="020B0502040204020203" pitchFamily="34" charset="0"/>
              </a:rPr>
              <a:t>Automated Meta-tagging on Product Content for better AI Response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IN" sz="1200" dirty="0">
                <a:latin typeface="Segoe UI" panose="020B0502040204020203" pitchFamily="34" charset="0"/>
                <a:cs typeface="Segoe UI" panose="020B0502040204020203" pitchFamily="34" charset="0"/>
              </a:rPr>
              <a:t>Product, Cart and Order Management through Chatbot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IN" sz="1200" dirty="0">
                <a:latin typeface="Segoe UI" panose="020B0502040204020203" pitchFamily="34" charset="0"/>
                <a:cs typeface="Segoe UI" panose="020B0502040204020203" pitchFamily="34" charset="0"/>
              </a:rPr>
              <a:t>High Security Payment Processing over Conversation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IN" sz="1200" dirty="0">
                <a:latin typeface="Segoe UI" panose="020B0502040204020203" pitchFamily="34" charset="0"/>
                <a:cs typeface="Segoe UI" panose="020B0502040204020203" pitchFamily="34" charset="0"/>
              </a:rPr>
              <a:t>Customer Feedback Analysis and Decision Making based on that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IN" sz="1200" dirty="0">
                <a:latin typeface="Segoe UI" panose="020B0502040204020203" pitchFamily="34" charset="0"/>
                <a:cs typeface="Segoe UI" panose="020B0502040204020203" pitchFamily="34" charset="0"/>
              </a:rPr>
              <a:t>End-to-End Voice Enabled</a:t>
            </a:r>
          </a:p>
          <a:p>
            <a:endParaRPr lang="en-IN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IN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IN" sz="1400" b="1" dirty="0">
                <a:latin typeface="Segoe UI" panose="020B0502040204020203" pitchFamily="34" charset="0"/>
                <a:cs typeface="Segoe UI" panose="020B0502040204020203" pitchFamily="34" charset="0"/>
              </a:rPr>
              <a:t>Value Delivery</a:t>
            </a:r>
          </a:p>
          <a:p>
            <a:endParaRPr lang="en-IN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IN" sz="1200" dirty="0">
                <a:latin typeface="Segoe UI" panose="020B0502040204020203" pitchFamily="34" charset="0"/>
                <a:cs typeface="Segoe UI" panose="020B0502040204020203" pitchFamily="34" charset="0"/>
              </a:rPr>
              <a:t>Simplified e-Commerce with all-round feature set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IN" sz="1200" dirty="0">
                <a:latin typeface="Segoe UI" panose="020B0502040204020203" pitchFamily="34" charset="0"/>
                <a:cs typeface="Segoe UI" panose="020B0502040204020203" pitchFamily="34" charset="0"/>
              </a:rPr>
              <a:t>Anytime Anywhere Access from any Device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IN" sz="1200" dirty="0">
                <a:latin typeface="Segoe UI" panose="020B0502040204020203" pitchFamily="34" charset="0"/>
                <a:cs typeface="Segoe UI" panose="020B0502040204020203" pitchFamily="34" charset="0"/>
              </a:rPr>
              <a:t>High degree of Automation improving Accuracy and Performance</a:t>
            </a:r>
          </a:p>
        </p:txBody>
      </p:sp>
    </p:spTree>
    <p:extLst>
      <p:ext uri="{BB962C8B-B14F-4D97-AF65-F5344CB8AC3E}">
        <p14:creationId xmlns:p14="http://schemas.microsoft.com/office/powerpoint/2010/main" val="23708033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4754</TotalTime>
  <Words>1207</Words>
  <Application>Microsoft Office PowerPoint</Application>
  <PresentationFormat>Widescreen</PresentationFormat>
  <Paragraphs>204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Segoe UI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Debraj Das</dc:creator>
  <cp:lastModifiedBy>Debraj Das</cp:lastModifiedBy>
  <cp:revision>110</cp:revision>
  <dcterms:created xsi:type="dcterms:W3CDTF">2020-02-20T11:47:41Z</dcterms:created>
  <dcterms:modified xsi:type="dcterms:W3CDTF">2021-03-11T08:02:07Z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04876b25-1ecb-4975-80a1-37e93ae7abd5</vt:lpwstr>
  </property>
  <property fmtid="{D5CDD505-2E9C-101B-9397-08002B2CF9AE}" pid="3" name="HCLClassification">
    <vt:lpwstr>HCL_Cla5s_1nt3rnal</vt:lpwstr>
  </property>
  <property fmtid="{D5CDD505-2E9C-101B-9397-08002B2CF9AE}" pid="4" name="HCL_Cla5s_D6">
    <vt:lpwstr>False</vt:lpwstr>
  </property>
  <property fmtid="{D5CDD505-2E9C-101B-9397-08002B2CF9AE}" pid="5" name="HCLClassD6">
    <vt:lpwstr>False</vt:lpwstr>
  </property>
</Properties>
</file>