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61" r:id="rId4"/>
    <p:sldId id="262" r:id="rId5"/>
    <p:sldId id="264" r:id="rId6"/>
    <p:sldId id="265" r:id="rId7"/>
    <p:sldId id="266" r:id="rId8"/>
    <p:sldId id="270" r:id="rId9"/>
    <p:sldId id="273" r:id="rId10"/>
    <p:sldId id="272" r:id="rId11"/>
    <p:sldId id="263" r:id="rId12"/>
    <p:sldId id="267" r:id="rId13"/>
    <p:sldId id="268" r:id="rId14"/>
    <p:sldId id="269"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C4DC"/>
    <a:srgbClr val="031547"/>
    <a:srgbClr val="FFFFFF"/>
    <a:srgbClr val="020E2A"/>
    <a:srgbClr val="C5E6EF"/>
    <a:srgbClr val="E8E0DD"/>
    <a:srgbClr val="B14540"/>
    <a:srgbClr val="2F8CAD"/>
    <a:srgbClr val="602441"/>
    <a:srgbClr val="86F7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840"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3854F-F7DF-483B-B692-02DF012B5825}" type="datetimeFigureOut">
              <a:rPr lang="en-US" smtClean="0"/>
              <a:t>3/10/2021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D7931-BCE9-4BCC-B8FD-9A1DB62C9895}" type="slidenum">
              <a:rPr lang="en-US" smtClean="0"/>
              <a:t>‹#›</a:t>
            </a:fld>
            <a:endParaRPr lang="en-US"/>
          </a:p>
        </p:txBody>
      </p:sp>
    </p:spTree>
    <p:extLst>
      <p:ext uri="{BB962C8B-B14F-4D97-AF65-F5344CB8AC3E}">
        <p14:creationId xmlns:p14="http://schemas.microsoft.com/office/powerpoint/2010/main" val="362324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P&amp;G</a:t>
            </a:r>
          </a:p>
        </p:txBody>
      </p:sp>
      <p:sp>
        <p:nvSpPr>
          <p:cNvPr id="4" name="Slide Number Placeholder 3"/>
          <p:cNvSpPr>
            <a:spLocks noGrp="1"/>
          </p:cNvSpPr>
          <p:nvPr>
            <p:ph type="sldNum" sz="quarter" idx="5"/>
          </p:nvPr>
        </p:nvSpPr>
        <p:spPr/>
        <p:txBody>
          <a:bodyPr/>
          <a:lstStyle/>
          <a:p>
            <a:fld id="{AFFD7931-BCE9-4BCC-B8FD-9A1DB62C9895}" type="slidenum">
              <a:rPr lang="en-US" smtClean="0"/>
              <a:t>2</a:t>
            </a:fld>
            <a:endParaRPr lang="en-US"/>
          </a:p>
        </p:txBody>
      </p:sp>
    </p:spTree>
    <p:extLst>
      <p:ext uri="{BB962C8B-B14F-4D97-AF65-F5344CB8AC3E}">
        <p14:creationId xmlns:p14="http://schemas.microsoft.com/office/powerpoint/2010/main" val="578673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CBA</a:t>
            </a:r>
          </a:p>
        </p:txBody>
      </p:sp>
      <p:sp>
        <p:nvSpPr>
          <p:cNvPr id="4" name="Slide Number Placeholder 3"/>
          <p:cNvSpPr>
            <a:spLocks noGrp="1"/>
          </p:cNvSpPr>
          <p:nvPr>
            <p:ph type="sldNum" sz="quarter" idx="5"/>
          </p:nvPr>
        </p:nvSpPr>
        <p:spPr/>
        <p:txBody>
          <a:bodyPr/>
          <a:lstStyle/>
          <a:p>
            <a:fld id="{AFFD7931-BCE9-4BCC-B8FD-9A1DB62C9895}" type="slidenum">
              <a:rPr lang="en-US" smtClean="0"/>
              <a:t>11</a:t>
            </a:fld>
            <a:endParaRPr lang="en-US"/>
          </a:p>
        </p:txBody>
      </p:sp>
    </p:spTree>
    <p:extLst>
      <p:ext uri="{BB962C8B-B14F-4D97-AF65-F5344CB8AC3E}">
        <p14:creationId xmlns:p14="http://schemas.microsoft.com/office/powerpoint/2010/main" val="915566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Experian</a:t>
            </a:r>
          </a:p>
        </p:txBody>
      </p:sp>
      <p:sp>
        <p:nvSpPr>
          <p:cNvPr id="4" name="Slide Number Placeholder 3"/>
          <p:cNvSpPr>
            <a:spLocks noGrp="1"/>
          </p:cNvSpPr>
          <p:nvPr>
            <p:ph type="sldNum" sz="quarter" idx="5"/>
          </p:nvPr>
        </p:nvSpPr>
        <p:spPr/>
        <p:txBody>
          <a:bodyPr/>
          <a:lstStyle/>
          <a:p>
            <a:fld id="{AFFD7931-BCE9-4BCC-B8FD-9A1DB62C9895}" type="slidenum">
              <a:rPr lang="en-US" smtClean="0"/>
              <a:t>12</a:t>
            </a:fld>
            <a:endParaRPr lang="en-US"/>
          </a:p>
        </p:txBody>
      </p:sp>
    </p:spTree>
    <p:extLst>
      <p:ext uri="{BB962C8B-B14F-4D97-AF65-F5344CB8AC3E}">
        <p14:creationId xmlns:p14="http://schemas.microsoft.com/office/powerpoint/2010/main" val="1250550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MunichRE</a:t>
            </a:r>
            <a:endParaRPr lang="en-US" dirty="0"/>
          </a:p>
        </p:txBody>
      </p:sp>
      <p:sp>
        <p:nvSpPr>
          <p:cNvPr id="4" name="Slide Number Placeholder 3"/>
          <p:cNvSpPr>
            <a:spLocks noGrp="1"/>
          </p:cNvSpPr>
          <p:nvPr>
            <p:ph type="sldNum" sz="quarter" idx="5"/>
          </p:nvPr>
        </p:nvSpPr>
        <p:spPr/>
        <p:txBody>
          <a:bodyPr/>
          <a:lstStyle/>
          <a:p>
            <a:fld id="{AFFD7931-BCE9-4BCC-B8FD-9A1DB62C9895}" type="slidenum">
              <a:rPr lang="en-US" smtClean="0"/>
              <a:t>13</a:t>
            </a:fld>
            <a:endParaRPr lang="en-US"/>
          </a:p>
        </p:txBody>
      </p:sp>
    </p:spTree>
    <p:extLst>
      <p:ext uri="{BB962C8B-B14F-4D97-AF65-F5344CB8AC3E}">
        <p14:creationId xmlns:p14="http://schemas.microsoft.com/office/powerpoint/2010/main" val="24898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Conduent</a:t>
            </a:r>
          </a:p>
        </p:txBody>
      </p:sp>
      <p:sp>
        <p:nvSpPr>
          <p:cNvPr id="4" name="Slide Number Placeholder 3"/>
          <p:cNvSpPr>
            <a:spLocks noGrp="1"/>
          </p:cNvSpPr>
          <p:nvPr>
            <p:ph type="sldNum" sz="quarter" idx="5"/>
          </p:nvPr>
        </p:nvSpPr>
        <p:spPr/>
        <p:txBody>
          <a:bodyPr/>
          <a:lstStyle/>
          <a:p>
            <a:fld id="{AFFD7931-BCE9-4BCC-B8FD-9A1DB62C9895}" type="slidenum">
              <a:rPr lang="en-US" smtClean="0"/>
              <a:t>14</a:t>
            </a:fld>
            <a:endParaRPr lang="en-US"/>
          </a:p>
        </p:txBody>
      </p:sp>
    </p:spTree>
    <p:extLst>
      <p:ext uri="{BB962C8B-B14F-4D97-AF65-F5344CB8AC3E}">
        <p14:creationId xmlns:p14="http://schemas.microsoft.com/office/powerpoint/2010/main" val="226799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WK EU</a:t>
            </a:r>
          </a:p>
        </p:txBody>
      </p:sp>
      <p:sp>
        <p:nvSpPr>
          <p:cNvPr id="4" name="Slide Number Placeholder 3"/>
          <p:cNvSpPr>
            <a:spLocks noGrp="1"/>
          </p:cNvSpPr>
          <p:nvPr>
            <p:ph type="sldNum" sz="quarter" idx="5"/>
          </p:nvPr>
        </p:nvSpPr>
        <p:spPr/>
        <p:txBody>
          <a:bodyPr/>
          <a:lstStyle/>
          <a:p>
            <a:fld id="{AFFD7931-BCE9-4BCC-B8FD-9A1DB62C9895}" type="slidenum">
              <a:rPr lang="en-US" smtClean="0"/>
              <a:t>3</a:t>
            </a:fld>
            <a:endParaRPr lang="en-US"/>
          </a:p>
        </p:txBody>
      </p:sp>
    </p:spTree>
    <p:extLst>
      <p:ext uri="{BB962C8B-B14F-4D97-AF65-F5344CB8AC3E}">
        <p14:creationId xmlns:p14="http://schemas.microsoft.com/office/powerpoint/2010/main" val="373279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Roche</a:t>
            </a:r>
          </a:p>
        </p:txBody>
      </p:sp>
      <p:sp>
        <p:nvSpPr>
          <p:cNvPr id="4" name="Slide Number Placeholder 3"/>
          <p:cNvSpPr>
            <a:spLocks noGrp="1"/>
          </p:cNvSpPr>
          <p:nvPr>
            <p:ph type="sldNum" sz="quarter" idx="5"/>
          </p:nvPr>
        </p:nvSpPr>
        <p:spPr/>
        <p:txBody>
          <a:bodyPr/>
          <a:lstStyle/>
          <a:p>
            <a:fld id="{AFFD7931-BCE9-4BCC-B8FD-9A1DB62C9895}" type="slidenum">
              <a:rPr lang="en-US" smtClean="0"/>
              <a:t>4</a:t>
            </a:fld>
            <a:endParaRPr lang="en-US"/>
          </a:p>
        </p:txBody>
      </p:sp>
    </p:spTree>
    <p:extLst>
      <p:ext uri="{BB962C8B-B14F-4D97-AF65-F5344CB8AC3E}">
        <p14:creationId xmlns:p14="http://schemas.microsoft.com/office/powerpoint/2010/main" val="153931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DB</a:t>
            </a:r>
          </a:p>
        </p:txBody>
      </p:sp>
      <p:sp>
        <p:nvSpPr>
          <p:cNvPr id="4" name="Slide Number Placeholder 3"/>
          <p:cNvSpPr>
            <a:spLocks noGrp="1"/>
          </p:cNvSpPr>
          <p:nvPr>
            <p:ph type="sldNum" sz="quarter" idx="5"/>
          </p:nvPr>
        </p:nvSpPr>
        <p:spPr/>
        <p:txBody>
          <a:bodyPr/>
          <a:lstStyle/>
          <a:p>
            <a:fld id="{AFFD7931-BCE9-4BCC-B8FD-9A1DB62C9895}" type="slidenum">
              <a:rPr lang="en-US" smtClean="0"/>
              <a:t>5</a:t>
            </a:fld>
            <a:endParaRPr lang="en-US"/>
          </a:p>
        </p:txBody>
      </p:sp>
    </p:spTree>
    <p:extLst>
      <p:ext uri="{BB962C8B-B14F-4D97-AF65-F5344CB8AC3E}">
        <p14:creationId xmlns:p14="http://schemas.microsoft.com/office/powerpoint/2010/main" val="2552536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Papa Johns</a:t>
            </a:r>
          </a:p>
        </p:txBody>
      </p:sp>
      <p:sp>
        <p:nvSpPr>
          <p:cNvPr id="4" name="Slide Number Placeholder 3"/>
          <p:cNvSpPr>
            <a:spLocks noGrp="1"/>
          </p:cNvSpPr>
          <p:nvPr>
            <p:ph type="sldNum" sz="quarter" idx="5"/>
          </p:nvPr>
        </p:nvSpPr>
        <p:spPr/>
        <p:txBody>
          <a:bodyPr/>
          <a:lstStyle/>
          <a:p>
            <a:fld id="{AFFD7931-BCE9-4BCC-B8FD-9A1DB62C9895}" type="slidenum">
              <a:rPr lang="en-US" smtClean="0"/>
              <a:t>6</a:t>
            </a:fld>
            <a:endParaRPr lang="en-US"/>
          </a:p>
        </p:txBody>
      </p:sp>
    </p:spTree>
    <p:extLst>
      <p:ext uri="{BB962C8B-B14F-4D97-AF65-F5344CB8AC3E}">
        <p14:creationId xmlns:p14="http://schemas.microsoft.com/office/powerpoint/2010/main" val="268425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Nestle</a:t>
            </a:r>
          </a:p>
        </p:txBody>
      </p:sp>
      <p:sp>
        <p:nvSpPr>
          <p:cNvPr id="4" name="Slide Number Placeholder 3"/>
          <p:cNvSpPr>
            <a:spLocks noGrp="1"/>
          </p:cNvSpPr>
          <p:nvPr>
            <p:ph type="sldNum" sz="quarter" idx="5"/>
          </p:nvPr>
        </p:nvSpPr>
        <p:spPr/>
        <p:txBody>
          <a:bodyPr/>
          <a:lstStyle/>
          <a:p>
            <a:fld id="{AFFD7931-BCE9-4BCC-B8FD-9A1DB62C9895}" type="slidenum">
              <a:rPr lang="en-US" smtClean="0"/>
              <a:t>7</a:t>
            </a:fld>
            <a:endParaRPr lang="en-US"/>
          </a:p>
        </p:txBody>
      </p:sp>
    </p:spTree>
    <p:extLst>
      <p:ext uri="{BB962C8B-B14F-4D97-AF65-F5344CB8AC3E}">
        <p14:creationId xmlns:p14="http://schemas.microsoft.com/office/powerpoint/2010/main" val="3921193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t>
            </a:r>
          </a:p>
        </p:txBody>
      </p:sp>
      <p:sp>
        <p:nvSpPr>
          <p:cNvPr id="4" name="Slide Number Placeholder 3"/>
          <p:cNvSpPr>
            <a:spLocks noGrp="1"/>
          </p:cNvSpPr>
          <p:nvPr>
            <p:ph type="sldNum" sz="quarter" idx="5"/>
          </p:nvPr>
        </p:nvSpPr>
        <p:spPr/>
        <p:txBody>
          <a:bodyPr/>
          <a:lstStyle/>
          <a:p>
            <a:fld id="{AFFD7931-BCE9-4BCC-B8FD-9A1DB62C9895}" type="slidenum">
              <a:rPr lang="en-US" smtClean="0"/>
              <a:t>8</a:t>
            </a:fld>
            <a:endParaRPr lang="en-US"/>
          </a:p>
        </p:txBody>
      </p:sp>
    </p:spTree>
    <p:extLst>
      <p:ext uri="{BB962C8B-B14F-4D97-AF65-F5344CB8AC3E}">
        <p14:creationId xmlns:p14="http://schemas.microsoft.com/office/powerpoint/2010/main" val="2996385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EHI</a:t>
            </a:r>
          </a:p>
        </p:txBody>
      </p:sp>
      <p:sp>
        <p:nvSpPr>
          <p:cNvPr id="4" name="Slide Number Placeholder 3"/>
          <p:cNvSpPr>
            <a:spLocks noGrp="1"/>
          </p:cNvSpPr>
          <p:nvPr>
            <p:ph type="sldNum" sz="quarter" idx="5"/>
          </p:nvPr>
        </p:nvSpPr>
        <p:spPr/>
        <p:txBody>
          <a:bodyPr/>
          <a:lstStyle/>
          <a:p>
            <a:fld id="{AFFD7931-BCE9-4BCC-B8FD-9A1DB62C9895}" type="slidenum">
              <a:rPr lang="en-US" smtClean="0"/>
              <a:t>9</a:t>
            </a:fld>
            <a:endParaRPr lang="en-US"/>
          </a:p>
        </p:txBody>
      </p:sp>
    </p:spTree>
    <p:extLst>
      <p:ext uri="{BB962C8B-B14F-4D97-AF65-F5344CB8AC3E}">
        <p14:creationId xmlns:p14="http://schemas.microsoft.com/office/powerpoint/2010/main" val="502289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Daimler</a:t>
            </a:r>
          </a:p>
        </p:txBody>
      </p:sp>
      <p:sp>
        <p:nvSpPr>
          <p:cNvPr id="4" name="Slide Number Placeholder 3"/>
          <p:cNvSpPr>
            <a:spLocks noGrp="1"/>
          </p:cNvSpPr>
          <p:nvPr>
            <p:ph type="sldNum" sz="quarter" idx="5"/>
          </p:nvPr>
        </p:nvSpPr>
        <p:spPr/>
        <p:txBody>
          <a:bodyPr/>
          <a:lstStyle/>
          <a:p>
            <a:fld id="{AFFD7931-BCE9-4BCC-B8FD-9A1DB62C9895}" type="slidenum">
              <a:rPr lang="en-US" smtClean="0"/>
              <a:t>10</a:t>
            </a:fld>
            <a:endParaRPr lang="en-US"/>
          </a:p>
        </p:txBody>
      </p:sp>
    </p:spTree>
    <p:extLst>
      <p:ext uri="{BB962C8B-B14F-4D97-AF65-F5344CB8AC3E}">
        <p14:creationId xmlns:p14="http://schemas.microsoft.com/office/powerpoint/2010/main" val="1877504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A3CF74-47F5-49B6-B77E-7BC4893A22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1808" y="5244353"/>
            <a:ext cx="2837779" cy="980594"/>
          </a:xfrm>
          <a:prstGeom prst="rect">
            <a:avLst/>
          </a:prstGeom>
        </p:spPr>
      </p:pic>
      <p:pic>
        <p:nvPicPr>
          <p:cNvPr id="11" name="Picture 10">
            <a:extLst>
              <a:ext uri="{FF2B5EF4-FFF2-40B4-BE49-F238E27FC236}">
                <a16:creationId xmlns:a16="http://schemas.microsoft.com/office/drawing/2014/main" id="{843DB63B-E8B1-4078-AC3E-ED09BE6685B0}"/>
              </a:ext>
            </a:extLst>
          </p:cNvPr>
          <p:cNvPicPr>
            <a:picLocks noChangeAspect="1"/>
          </p:cNvPicPr>
          <p:nvPr userDrawn="1"/>
        </p:nvPicPr>
        <p:blipFill rotWithShape="1">
          <a:blip r:embed="rId3"/>
          <a:srcRect b="31821"/>
          <a:stretch/>
        </p:blipFill>
        <p:spPr>
          <a:xfrm>
            <a:off x="0" y="0"/>
            <a:ext cx="12192000" cy="4675695"/>
          </a:xfrm>
          <a:prstGeom prst="rect">
            <a:avLst/>
          </a:prstGeom>
        </p:spPr>
      </p:pic>
    </p:spTree>
    <p:extLst>
      <p:ext uri="{BB962C8B-B14F-4D97-AF65-F5344CB8AC3E}">
        <p14:creationId xmlns:p14="http://schemas.microsoft.com/office/powerpoint/2010/main" val="238323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0783-2BF2-489E-8B73-05CA4C2960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B2AE3F-3406-4423-A01A-10EA0B95B9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370910-3B2A-4B16-AA6B-FF06BAEF4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A4636B-D7F7-4EDE-8624-8AEF9FA73E5A}"/>
              </a:ext>
            </a:extLst>
          </p:cNvPr>
          <p:cNvSpPr>
            <a:spLocks noGrp="1"/>
          </p:cNvSpPr>
          <p:nvPr>
            <p:ph type="dt" sz="half" idx="10"/>
          </p:nvPr>
        </p:nvSpPr>
        <p:spPr/>
        <p:txBody>
          <a:bodyPr/>
          <a:lstStyle/>
          <a:p>
            <a:fld id="{62A4BA86-F783-419D-ADB8-E2920C25E04D}" type="datetimeFigureOut">
              <a:rPr lang="en-US" smtClean="0"/>
              <a:t>3/10/2021</a:t>
            </a:fld>
            <a:endParaRPr lang="en-US"/>
          </a:p>
        </p:txBody>
      </p:sp>
      <p:sp>
        <p:nvSpPr>
          <p:cNvPr id="6" name="Footer Placeholder 5">
            <a:extLst>
              <a:ext uri="{FF2B5EF4-FFF2-40B4-BE49-F238E27FC236}">
                <a16:creationId xmlns:a16="http://schemas.microsoft.com/office/drawing/2014/main" id="{024C3905-3A02-47E3-A2E5-ED190D57F8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CC5311-11B5-485E-8AFE-768A5085344D}"/>
              </a:ext>
            </a:extLst>
          </p:cNvPr>
          <p:cNvSpPr>
            <a:spLocks noGrp="1"/>
          </p:cNvSpPr>
          <p:nvPr>
            <p:ph type="sldNum" sz="quarter" idx="12"/>
          </p:nvPr>
        </p:nvSpPr>
        <p:spPr/>
        <p:txBody>
          <a:bodyPr/>
          <a:lstStyle/>
          <a:p>
            <a:fld id="{B584CA7C-0485-4093-9BB5-FDAB6C570CCD}" type="slidenum">
              <a:rPr lang="en-US" smtClean="0"/>
              <a:t>‹#›</a:t>
            </a:fld>
            <a:endParaRPr lang="en-US"/>
          </a:p>
        </p:txBody>
      </p:sp>
    </p:spTree>
    <p:extLst>
      <p:ext uri="{BB962C8B-B14F-4D97-AF65-F5344CB8AC3E}">
        <p14:creationId xmlns:p14="http://schemas.microsoft.com/office/powerpoint/2010/main" val="331581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51FF-AA5B-453F-95B8-FFBCF27580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889720-C0BD-4A1E-B45F-8F5E3663E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986643-40E8-4CE8-904D-DD4C5340291C}"/>
              </a:ext>
            </a:extLst>
          </p:cNvPr>
          <p:cNvSpPr>
            <a:spLocks noGrp="1"/>
          </p:cNvSpPr>
          <p:nvPr>
            <p:ph type="dt" sz="half" idx="10"/>
          </p:nvPr>
        </p:nvSpPr>
        <p:spPr/>
        <p:txBody>
          <a:bodyPr/>
          <a:lstStyle/>
          <a:p>
            <a:fld id="{62A4BA86-F783-419D-ADB8-E2920C25E04D}" type="datetimeFigureOut">
              <a:rPr lang="en-US" smtClean="0"/>
              <a:t>3/10/2021</a:t>
            </a:fld>
            <a:endParaRPr lang="en-US"/>
          </a:p>
        </p:txBody>
      </p:sp>
      <p:sp>
        <p:nvSpPr>
          <p:cNvPr id="5" name="Footer Placeholder 4">
            <a:extLst>
              <a:ext uri="{FF2B5EF4-FFF2-40B4-BE49-F238E27FC236}">
                <a16:creationId xmlns:a16="http://schemas.microsoft.com/office/drawing/2014/main" id="{3E895CB9-ED34-447E-9893-702A61D3D9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6D3740-56E4-41F3-9EFF-E3C1501A894A}"/>
              </a:ext>
            </a:extLst>
          </p:cNvPr>
          <p:cNvSpPr>
            <a:spLocks noGrp="1"/>
          </p:cNvSpPr>
          <p:nvPr>
            <p:ph type="sldNum" sz="quarter" idx="12"/>
          </p:nvPr>
        </p:nvSpPr>
        <p:spPr/>
        <p:txBody>
          <a:bodyPr/>
          <a:lstStyle/>
          <a:p>
            <a:fld id="{B584CA7C-0485-4093-9BB5-FDAB6C570CCD}" type="slidenum">
              <a:rPr lang="en-US" smtClean="0"/>
              <a:t>‹#›</a:t>
            </a:fld>
            <a:endParaRPr lang="en-US"/>
          </a:p>
        </p:txBody>
      </p:sp>
    </p:spTree>
    <p:extLst>
      <p:ext uri="{BB962C8B-B14F-4D97-AF65-F5344CB8AC3E}">
        <p14:creationId xmlns:p14="http://schemas.microsoft.com/office/powerpoint/2010/main" val="4147690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D8012-2690-47AB-BEA9-E9E89306A8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E02BA6-CDB6-4B7C-93B8-A10305DAE8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895D9-90F1-4615-87BE-1946797B9AEE}"/>
              </a:ext>
            </a:extLst>
          </p:cNvPr>
          <p:cNvSpPr>
            <a:spLocks noGrp="1"/>
          </p:cNvSpPr>
          <p:nvPr>
            <p:ph type="dt" sz="half" idx="10"/>
          </p:nvPr>
        </p:nvSpPr>
        <p:spPr/>
        <p:txBody>
          <a:bodyPr/>
          <a:lstStyle/>
          <a:p>
            <a:fld id="{62A4BA86-F783-419D-ADB8-E2920C25E04D}" type="datetimeFigureOut">
              <a:rPr lang="en-US" smtClean="0"/>
              <a:t>3/10/2021</a:t>
            </a:fld>
            <a:endParaRPr lang="en-US"/>
          </a:p>
        </p:txBody>
      </p:sp>
      <p:sp>
        <p:nvSpPr>
          <p:cNvPr id="5" name="Footer Placeholder 4">
            <a:extLst>
              <a:ext uri="{FF2B5EF4-FFF2-40B4-BE49-F238E27FC236}">
                <a16:creationId xmlns:a16="http://schemas.microsoft.com/office/drawing/2014/main" id="{83A7B15E-27EF-44A3-A55F-B747159CB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49F96-D44D-4F7C-9137-59D4C1450A5B}"/>
              </a:ext>
            </a:extLst>
          </p:cNvPr>
          <p:cNvSpPr>
            <a:spLocks noGrp="1"/>
          </p:cNvSpPr>
          <p:nvPr>
            <p:ph type="sldNum" sz="quarter" idx="12"/>
          </p:nvPr>
        </p:nvSpPr>
        <p:spPr/>
        <p:txBody>
          <a:bodyPr/>
          <a:lstStyle/>
          <a:p>
            <a:fld id="{B584CA7C-0485-4093-9BB5-FDAB6C570CCD}" type="slidenum">
              <a:rPr lang="en-US" smtClean="0"/>
              <a:t>‹#›</a:t>
            </a:fld>
            <a:endParaRPr lang="en-US"/>
          </a:p>
        </p:txBody>
      </p:sp>
    </p:spTree>
    <p:extLst>
      <p:ext uri="{BB962C8B-B14F-4D97-AF65-F5344CB8AC3E}">
        <p14:creationId xmlns:p14="http://schemas.microsoft.com/office/powerpoint/2010/main" val="70470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A5887A-475A-4F84-9064-5CE19525A5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2376" y="6022276"/>
            <a:ext cx="1924837" cy="665127"/>
          </a:xfrm>
          <a:prstGeom prst="rect">
            <a:avLst/>
          </a:prstGeom>
        </p:spPr>
      </p:pic>
      <p:pic>
        <p:nvPicPr>
          <p:cNvPr id="3" name="Picture 2">
            <a:extLst>
              <a:ext uri="{FF2B5EF4-FFF2-40B4-BE49-F238E27FC236}">
                <a16:creationId xmlns:a16="http://schemas.microsoft.com/office/drawing/2014/main" id="{6E7E3D90-FC36-43F3-8A85-75FCBABF3AB6}"/>
              </a:ext>
            </a:extLst>
          </p:cNvPr>
          <p:cNvPicPr>
            <a:picLocks noChangeAspect="1"/>
          </p:cNvPicPr>
          <p:nvPr userDrawn="1"/>
        </p:nvPicPr>
        <p:blipFill rotWithShape="1">
          <a:blip r:embed="rId3"/>
          <a:srcRect b="25773"/>
          <a:stretch/>
        </p:blipFill>
        <p:spPr>
          <a:xfrm>
            <a:off x="0" y="0"/>
            <a:ext cx="12192000" cy="5090474"/>
          </a:xfrm>
          <a:prstGeom prst="rect">
            <a:avLst/>
          </a:prstGeom>
        </p:spPr>
      </p:pic>
    </p:spTree>
    <p:extLst>
      <p:ext uri="{BB962C8B-B14F-4D97-AF65-F5344CB8AC3E}">
        <p14:creationId xmlns:p14="http://schemas.microsoft.com/office/powerpoint/2010/main" val="3490172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625623-ACC4-485F-BADF-2A762F19E77B}"/>
              </a:ext>
            </a:extLst>
          </p:cNvPr>
          <p:cNvSpPr/>
          <p:nvPr userDrawn="1"/>
        </p:nvSpPr>
        <p:spPr>
          <a:xfrm>
            <a:off x="0" y="0"/>
            <a:ext cx="12192000" cy="870857"/>
          </a:xfrm>
          <a:prstGeom prst="rect">
            <a:avLst/>
          </a:prstGeom>
          <a:gradFill flip="none" rotWithShape="1">
            <a:gsLst>
              <a:gs pos="84000">
                <a:srgbClr val="B14540"/>
              </a:gs>
              <a:gs pos="66350">
                <a:srgbClr val="D05342"/>
              </a:gs>
              <a:gs pos="30976">
                <a:srgbClr val="4BC4DF"/>
              </a:gs>
              <a:gs pos="16800">
                <a:srgbClr val="2F8CAD"/>
              </a:gs>
              <a:gs pos="0">
                <a:srgbClr val="042843"/>
              </a:gs>
              <a:gs pos="50000">
                <a:srgbClr val="86F7F9"/>
              </a:gs>
              <a:gs pos="100000">
                <a:srgbClr val="60244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CAF5635-3B27-4169-85D3-BA924CB20FBE}"/>
              </a:ext>
            </a:extLst>
          </p:cNvPr>
          <p:cNvSpPr/>
          <p:nvPr userDrawn="1"/>
        </p:nvSpPr>
        <p:spPr>
          <a:xfrm>
            <a:off x="-4" y="0"/>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EF2BE73-12A6-4790-949C-558279874EED}"/>
              </a:ext>
            </a:extLst>
          </p:cNvPr>
          <p:cNvSpPr/>
          <p:nvPr userDrawn="1"/>
        </p:nvSpPr>
        <p:spPr>
          <a:xfrm>
            <a:off x="11450335" y="6359237"/>
            <a:ext cx="727814" cy="498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12037BB-1D25-4934-AF2E-B7F978F7FF3C}" type="slidenum">
              <a:rPr lang="en-US" b="1" smtClean="0">
                <a:solidFill>
                  <a:schemeClr val="tx1"/>
                </a:solidFill>
                <a:latin typeface="Segoe UI" panose="020B0502040204020203" pitchFamily="34" charset="0"/>
                <a:cs typeface="Segoe UI" panose="020B0502040204020203" pitchFamily="34" charset="0"/>
              </a:rPr>
              <a:t>‹#›</a:t>
            </a:fld>
            <a:endParaRPr lang="en-US" b="1" dirty="0">
              <a:solidFill>
                <a:schemeClr val="tx1"/>
              </a:solidFill>
              <a:latin typeface="Segoe UI" panose="020B0502040204020203" pitchFamily="34" charset="0"/>
              <a:cs typeface="Segoe UI" panose="020B0502040204020203" pitchFamily="34" charset="0"/>
            </a:endParaRPr>
          </a:p>
        </p:txBody>
      </p:sp>
      <p:pic>
        <p:nvPicPr>
          <p:cNvPr id="10" name="Picture 9">
            <a:extLst>
              <a:ext uri="{FF2B5EF4-FFF2-40B4-BE49-F238E27FC236}">
                <a16:creationId xmlns:a16="http://schemas.microsoft.com/office/drawing/2014/main" id="{8C8AA384-9EFB-49D0-8C39-5D95CA914D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46618" y="166283"/>
            <a:ext cx="1715395" cy="592755"/>
          </a:xfrm>
          <a:prstGeom prst="rect">
            <a:avLst/>
          </a:prstGeom>
        </p:spPr>
      </p:pic>
    </p:spTree>
    <p:extLst>
      <p:ext uri="{BB962C8B-B14F-4D97-AF65-F5344CB8AC3E}">
        <p14:creationId xmlns:p14="http://schemas.microsoft.com/office/powerpoint/2010/main" val="733981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BE4132-AD48-47A3-BFD1-12C310D50B26}"/>
              </a:ext>
            </a:extLst>
          </p:cNvPr>
          <p:cNvSpPr/>
          <p:nvPr userDrawn="1"/>
        </p:nvSpPr>
        <p:spPr>
          <a:xfrm rot="5400000">
            <a:off x="-2355274" y="2355272"/>
            <a:ext cx="6858000" cy="2147455"/>
          </a:xfrm>
          <a:prstGeom prst="rect">
            <a:avLst/>
          </a:prstGeom>
          <a:gradFill flip="none" rotWithShape="1">
            <a:gsLst>
              <a:gs pos="84000">
                <a:srgbClr val="B14540"/>
              </a:gs>
              <a:gs pos="66350">
                <a:srgbClr val="D05342"/>
              </a:gs>
              <a:gs pos="30976">
                <a:srgbClr val="4BC4DF"/>
              </a:gs>
              <a:gs pos="16800">
                <a:srgbClr val="2F8CAD"/>
              </a:gs>
              <a:gs pos="0">
                <a:srgbClr val="042843"/>
              </a:gs>
              <a:gs pos="50000">
                <a:srgbClr val="86F7F9"/>
              </a:gs>
              <a:gs pos="100000">
                <a:srgbClr val="60244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DD86705-96E9-4FD6-A68E-12FF3850AEDD}"/>
              </a:ext>
            </a:extLst>
          </p:cNvPr>
          <p:cNvSpPr/>
          <p:nvPr userDrawn="1"/>
        </p:nvSpPr>
        <p:spPr>
          <a:xfrm>
            <a:off x="-4" y="0"/>
            <a:ext cx="12192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004AC450-BE6C-4A0D-9017-6E80745C2D57}"/>
              </a:ext>
            </a:extLst>
          </p:cNvPr>
          <p:cNvSpPr/>
          <p:nvPr userDrawn="1"/>
        </p:nvSpPr>
        <p:spPr>
          <a:xfrm>
            <a:off x="677985" y="5305739"/>
            <a:ext cx="2445518" cy="1190132"/>
          </a:xfrm>
          <a:prstGeom prst="parallelogram">
            <a:avLst>
              <a:gd name="adj" fmla="val 816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8591456-C04D-4F94-8607-6DC861FA4891}"/>
              </a:ext>
            </a:extLst>
          </p:cNvPr>
          <p:cNvSpPr/>
          <p:nvPr userDrawn="1"/>
        </p:nvSpPr>
        <p:spPr>
          <a:xfrm>
            <a:off x="466707" y="6146776"/>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03C15AA-50C1-4E09-B6F8-6488ADF1B42F}"/>
              </a:ext>
            </a:extLst>
          </p:cNvPr>
          <p:cNvSpPr/>
          <p:nvPr userDrawn="1"/>
        </p:nvSpPr>
        <p:spPr>
          <a:xfrm>
            <a:off x="377120" y="6171714"/>
            <a:ext cx="727814" cy="498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12037BB-1D25-4934-AF2E-B7F978F7FF3C}" type="slidenum">
              <a:rPr lang="en-US" b="1" smtClean="0">
                <a:solidFill>
                  <a:schemeClr val="tx1"/>
                </a:solidFill>
                <a:latin typeface="Segoe UI" panose="020B0502040204020203" pitchFamily="34" charset="0"/>
                <a:cs typeface="Segoe UI" panose="020B0502040204020203" pitchFamily="34" charset="0"/>
              </a:rPr>
              <a:t>‹#›</a:t>
            </a:fld>
            <a:endParaRPr lang="en-US" b="1" dirty="0">
              <a:solidFill>
                <a:schemeClr val="tx1"/>
              </a:solidFill>
              <a:latin typeface="Segoe UI" panose="020B0502040204020203" pitchFamily="34" charset="0"/>
              <a:cs typeface="Segoe UI" panose="020B0502040204020203" pitchFamily="34" charset="0"/>
            </a:endParaRPr>
          </a:p>
        </p:txBody>
      </p:sp>
      <p:pic>
        <p:nvPicPr>
          <p:cNvPr id="16" name="Picture 15">
            <a:extLst>
              <a:ext uri="{FF2B5EF4-FFF2-40B4-BE49-F238E27FC236}">
                <a16:creationId xmlns:a16="http://schemas.microsoft.com/office/drawing/2014/main" id="{7ED4068B-0F5E-4412-94D0-DDA2571568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929" y="5645477"/>
            <a:ext cx="2199553" cy="760056"/>
          </a:xfrm>
          <a:prstGeom prst="rect">
            <a:avLst/>
          </a:prstGeom>
        </p:spPr>
      </p:pic>
    </p:spTree>
    <p:extLst>
      <p:ext uri="{BB962C8B-B14F-4D97-AF65-F5344CB8AC3E}">
        <p14:creationId xmlns:p14="http://schemas.microsoft.com/office/powerpoint/2010/main" val="298692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6F785-8FCB-4822-95E0-6D90FA9CE8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7DD5E7-9E00-4E82-9D11-5811088200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AA9142-CF5B-4D73-9363-A9767F4E2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94676F-9DBC-4CD4-AB1A-8A7D3D7E4F60}"/>
              </a:ext>
            </a:extLst>
          </p:cNvPr>
          <p:cNvSpPr>
            <a:spLocks noGrp="1"/>
          </p:cNvSpPr>
          <p:nvPr>
            <p:ph type="dt" sz="half" idx="10"/>
          </p:nvPr>
        </p:nvSpPr>
        <p:spPr/>
        <p:txBody>
          <a:bodyPr/>
          <a:lstStyle/>
          <a:p>
            <a:fld id="{62A4BA86-F783-419D-ADB8-E2920C25E04D}" type="datetimeFigureOut">
              <a:rPr lang="en-US" smtClean="0"/>
              <a:t>3/10/2021</a:t>
            </a:fld>
            <a:endParaRPr lang="en-US"/>
          </a:p>
        </p:txBody>
      </p:sp>
      <p:sp>
        <p:nvSpPr>
          <p:cNvPr id="6" name="Footer Placeholder 5">
            <a:extLst>
              <a:ext uri="{FF2B5EF4-FFF2-40B4-BE49-F238E27FC236}">
                <a16:creationId xmlns:a16="http://schemas.microsoft.com/office/drawing/2014/main" id="{D172B413-3A43-41BE-8592-B91303A94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B7197E-B45F-44F7-8174-32FA82699641}"/>
              </a:ext>
            </a:extLst>
          </p:cNvPr>
          <p:cNvSpPr>
            <a:spLocks noGrp="1"/>
          </p:cNvSpPr>
          <p:nvPr>
            <p:ph type="sldNum" sz="quarter" idx="12"/>
          </p:nvPr>
        </p:nvSpPr>
        <p:spPr/>
        <p:txBody>
          <a:bodyPr/>
          <a:lstStyle/>
          <a:p>
            <a:fld id="{B584CA7C-0485-4093-9BB5-FDAB6C570CCD}" type="slidenum">
              <a:rPr lang="en-US" smtClean="0"/>
              <a:t>‹#›</a:t>
            </a:fld>
            <a:endParaRPr lang="en-US"/>
          </a:p>
        </p:txBody>
      </p:sp>
    </p:spTree>
    <p:extLst>
      <p:ext uri="{BB962C8B-B14F-4D97-AF65-F5344CB8AC3E}">
        <p14:creationId xmlns:p14="http://schemas.microsoft.com/office/powerpoint/2010/main" val="206611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5C21D-B374-4A4C-AB14-CC66D02B0D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B3B3CA-D88C-45E6-98EC-BC4A5ACD0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5E1CEA-36F1-44A4-92FD-BD729FA60C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13D19F-DB8B-4794-83C4-C9AAE1C6CD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A850AE-952C-4898-B4B9-99755744E9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1FD5CA-A63D-410C-8FFC-1AA594CA7128}"/>
              </a:ext>
            </a:extLst>
          </p:cNvPr>
          <p:cNvSpPr>
            <a:spLocks noGrp="1"/>
          </p:cNvSpPr>
          <p:nvPr>
            <p:ph type="dt" sz="half" idx="10"/>
          </p:nvPr>
        </p:nvSpPr>
        <p:spPr/>
        <p:txBody>
          <a:bodyPr/>
          <a:lstStyle/>
          <a:p>
            <a:fld id="{62A4BA86-F783-419D-ADB8-E2920C25E04D}" type="datetimeFigureOut">
              <a:rPr lang="en-US" smtClean="0"/>
              <a:t>3/10/2021</a:t>
            </a:fld>
            <a:endParaRPr lang="en-US"/>
          </a:p>
        </p:txBody>
      </p:sp>
      <p:sp>
        <p:nvSpPr>
          <p:cNvPr id="8" name="Footer Placeholder 7">
            <a:extLst>
              <a:ext uri="{FF2B5EF4-FFF2-40B4-BE49-F238E27FC236}">
                <a16:creationId xmlns:a16="http://schemas.microsoft.com/office/drawing/2014/main" id="{6103B99C-4913-45CA-B14A-CD57E7D9E7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8A10F8-CF68-4F82-AC87-0EEE5743CB39}"/>
              </a:ext>
            </a:extLst>
          </p:cNvPr>
          <p:cNvSpPr>
            <a:spLocks noGrp="1"/>
          </p:cNvSpPr>
          <p:nvPr>
            <p:ph type="sldNum" sz="quarter" idx="12"/>
          </p:nvPr>
        </p:nvSpPr>
        <p:spPr/>
        <p:txBody>
          <a:bodyPr/>
          <a:lstStyle/>
          <a:p>
            <a:fld id="{B584CA7C-0485-4093-9BB5-FDAB6C570CCD}" type="slidenum">
              <a:rPr lang="en-US" smtClean="0"/>
              <a:t>‹#›</a:t>
            </a:fld>
            <a:endParaRPr lang="en-US"/>
          </a:p>
        </p:txBody>
      </p:sp>
    </p:spTree>
    <p:extLst>
      <p:ext uri="{BB962C8B-B14F-4D97-AF65-F5344CB8AC3E}">
        <p14:creationId xmlns:p14="http://schemas.microsoft.com/office/powerpoint/2010/main" val="409347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DB3BB-A27E-4D4D-86B9-91F0B22087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91ACC6-1639-4C65-B99C-B44CC4A0A731}"/>
              </a:ext>
            </a:extLst>
          </p:cNvPr>
          <p:cNvSpPr>
            <a:spLocks noGrp="1"/>
          </p:cNvSpPr>
          <p:nvPr>
            <p:ph type="dt" sz="half" idx="10"/>
          </p:nvPr>
        </p:nvSpPr>
        <p:spPr/>
        <p:txBody>
          <a:bodyPr/>
          <a:lstStyle/>
          <a:p>
            <a:fld id="{62A4BA86-F783-419D-ADB8-E2920C25E04D}" type="datetimeFigureOut">
              <a:rPr lang="en-US" smtClean="0"/>
              <a:t>3/10/2021</a:t>
            </a:fld>
            <a:endParaRPr lang="en-US"/>
          </a:p>
        </p:txBody>
      </p:sp>
      <p:sp>
        <p:nvSpPr>
          <p:cNvPr id="4" name="Footer Placeholder 3">
            <a:extLst>
              <a:ext uri="{FF2B5EF4-FFF2-40B4-BE49-F238E27FC236}">
                <a16:creationId xmlns:a16="http://schemas.microsoft.com/office/drawing/2014/main" id="{E55F1392-F4D4-4F4E-9FEE-005A131941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EDE151-D80F-4176-A257-A7707EABDB50}"/>
              </a:ext>
            </a:extLst>
          </p:cNvPr>
          <p:cNvSpPr>
            <a:spLocks noGrp="1"/>
          </p:cNvSpPr>
          <p:nvPr>
            <p:ph type="sldNum" sz="quarter" idx="12"/>
          </p:nvPr>
        </p:nvSpPr>
        <p:spPr/>
        <p:txBody>
          <a:bodyPr/>
          <a:lstStyle/>
          <a:p>
            <a:fld id="{B584CA7C-0485-4093-9BB5-FDAB6C570CCD}" type="slidenum">
              <a:rPr lang="en-US" smtClean="0"/>
              <a:t>‹#›</a:t>
            </a:fld>
            <a:endParaRPr lang="en-US"/>
          </a:p>
        </p:txBody>
      </p:sp>
    </p:spTree>
    <p:extLst>
      <p:ext uri="{BB962C8B-B14F-4D97-AF65-F5344CB8AC3E}">
        <p14:creationId xmlns:p14="http://schemas.microsoft.com/office/powerpoint/2010/main" val="3419883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455790-89F4-4219-AF79-568136C1AC02}"/>
              </a:ext>
            </a:extLst>
          </p:cNvPr>
          <p:cNvSpPr>
            <a:spLocks noGrp="1"/>
          </p:cNvSpPr>
          <p:nvPr>
            <p:ph type="dt" sz="half" idx="10"/>
          </p:nvPr>
        </p:nvSpPr>
        <p:spPr/>
        <p:txBody>
          <a:bodyPr/>
          <a:lstStyle/>
          <a:p>
            <a:fld id="{62A4BA86-F783-419D-ADB8-E2920C25E04D}" type="datetimeFigureOut">
              <a:rPr lang="en-US" smtClean="0"/>
              <a:t>3/10/2021</a:t>
            </a:fld>
            <a:endParaRPr lang="en-US"/>
          </a:p>
        </p:txBody>
      </p:sp>
      <p:sp>
        <p:nvSpPr>
          <p:cNvPr id="3" name="Footer Placeholder 2">
            <a:extLst>
              <a:ext uri="{FF2B5EF4-FFF2-40B4-BE49-F238E27FC236}">
                <a16:creationId xmlns:a16="http://schemas.microsoft.com/office/drawing/2014/main" id="{48CB5A3F-D509-4F2F-A103-F43837C4F8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A14680-2A38-4450-A192-6F04D08E6420}"/>
              </a:ext>
            </a:extLst>
          </p:cNvPr>
          <p:cNvSpPr>
            <a:spLocks noGrp="1"/>
          </p:cNvSpPr>
          <p:nvPr>
            <p:ph type="sldNum" sz="quarter" idx="12"/>
          </p:nvPr>
        </p:nvSpPr>
        <p:spPr/>
        <p:txBody>
          <a:bodyPr/>
          <a:lstStyle/>
          <a:p>
            <a:fld id="{B584CA7C-0485-4093-9BB5-FDAB6C570CCD}" type="slidenum">
              <a:rPr lang="en-US" smtClean="0"/>
              <a:t>‹#›</a:t>
            </a:fld>
            <a:endParaRPr lang="en-US"/>
          </a:p>
        </p:txBody>
      </p:sp>
    </p:spTree>
    <p:extLst>
      <p:ext uri="{BB962C8B-B14F-4D97-AF65-F5344CB8AC3E}">
        <p14:creationId xmlns:p14="http://schemas.microsoft.com/office/powerpoint/2010/main" val="365256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ED824-7D21-486B-8694-7190DBB1B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9A2120-24DF-42F1-8F86-449458C65C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ABE414-08AC-46DD-8A95-04D88560F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85053D-3852-47CB-9B56-DD876A9216E5}"/>
              </a:ext>
            </a:extLst>
          </p:cNvPr>
          <p:cNvSpPr>
            <a:spLocks noGrp="1"/>
          </p:cNvSpPr>
          <p:nvPr>
            <p:ph type="dt" sz="half" idx="10"/>
          </p:nvPr>
        </p:nvSpPr>
        <p:spPr/>
        <p:txBody>
          <a:bodyPr/>
          <a:lstStyle/>
          <a:p>
            <a:fld id="{62A4BA86-F783-419D-ADB8-E2920C25E04D}" type="datetimeFigureOut">
              <a:rPr lang="en-US" smtClean="0"/>
              <a:t>3/10/2021</a:t>
            </a:fld>
            <a:endParaRPr lang="en-US"/>
          </a:p>
        </p:txBody>
      </p:sp>
      <p:sp>
        <p:nvSpPr>
          <p:cNvPr id="6" name="Footer Placeholder 5">
            <a:extLst>
              <a:ext uri="{FF2B5EF4-FFF2-40B4-BE49-F238E27FC236}">
                <a16:creationId xmlns:a16="http://schemas.microsoft.com/office/drawing/2014/main" id="{0E811DCC-5126-4D3E-97A4-79C9E4CC5F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C658FF-5A39-4BC1-B8A9-79E30950D37A}"/>
              </a:ext>
            </a:extLst>
          </p:cNvPr>
          <p:cNvSpPr>
            <a:spLocks noGrp="1"/>
          </p:cNvSpPr>
          <p:nvPr>
            <p:ph type="sldNum" sz="quarter" idx="12"/>
          </p:nvPr>
        </p:nvSpPr>
        <p:spPr/>
        <p:txBody>
          <a:bodyPr/>
          <a:lstStyle/>
          <a:p>
            <a:fld id="{B584CA7C-0485-4093-9BB5-FDAB6C570CCD}" type="slidenum">
              <a:rPr lang="en-US" smtClean="0"/>
              <a:t>‹#›</a:t>
            </a:fld>
            <a:endParaRPr lang="en-US"/>
          </a:p>
        </p:txBody>
      </p:sp>
    </p:spTree>
    <p:extLst>
      <p:ext uri="{BB962C8B-B14F-4D97-AF65-F5344CB8AC3E}">
        <p14:creationId xmlns:p14="http://schemas.microsoft.com/office/powerpoint/2010/main" val="146673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D46CE4-5521-4B01-A9EB-F72633F13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443B92-C7B2-48FF-86E6-8E925C6C7C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C703F-BE5E-4A49-9A5D-FD84FF14F1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4BA86-F783-419D-ADB8-E2920C25E04D}" type="datetimeFigureOut">
              <a:rPr lang="en-US" smtClean="0"/>
              <a:t>3/10/2021</a:t>
            </a:fld>
            <a:endParaRPr lang="en-US"/>
          </a:p>
        </p:txBody>
      </p:sp>
      <p:sp>
        <p:nvSpPr>
          <p:cNvPr id="5" name="Footer Placeholder 4">
            <a:extLst>
              <a:ext uri="{FF2B5EF4-FFF2-40B4-BE49-F238E27FC236}">
                <a16:creationId xmlns:a16="http://schemas.microsoft.com/office/drawing/2014/main" id="{A750B3ED-55F2-4A32-9C73-4C2DEE994A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2474B-FAE5-4F43-BC88-DCACA70B05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4CA7C-0485-4093-9BB5-FDAB6C570CCD}" type="slidenum">
              <a:rPr lang="en-US" smtClean="0"/>
              <a:t>‹#›</a:t>
            </a:fld>
            <a:endParaRPr lang="en-US"/>
          </a:p>
        </p:txBody>
      </p:sp>
    </p:spTree>
    <p:extLst>
      <p:ext uri="{BB962C8B-B14F-4D97-AF65-F5344CB8AC3E}">
        <p14:creationId xmlns:p14="http://schemas.microsoft.com/office/powerpoint/2010/main" val="157071328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36530D-DB8C-430A-B386-59850C351400}"/>
              </a:ext>
            </a:extLst>
          </p:cNvPr>
          <p:cNvSpPr txBox="1"/>
          <p:nvPr/>
        </p:nvSpPr>
        <p:spPr>
          <a:xfrm>
            <a:off x="6027818" y="4564591"/>
            <a:ext cx="5943422" cy="1323439"/>
          </a:xfrm>
          <a:prstGeom prst="rect">
            <a:avLst/>
          </a:prstGeom>
          <a:noFill/>
        </p:spPr>
        <p:txBody>
          <a:bodyPr wrap="none" rtlCol="0">
            <a:spAutoFit/>
          </a:bodyPr>
          <a:lstStyle/>
          <a:p>
            <a:pPr algn="r"/>
            <a:r>
              <a:rPr lang="en-US" sz="3200" b="1" dirty="0">
                <a:solidFill>
                  <a:srgbClr val="2F8CAD"/>
                </a:solidFill>
                <a:latin typeface="Segoe UI" panose="020B0502040204020203" pitchFamily="34" charset="0"/>
                <a:cs typeface="Segoe UI" panose="020B0502040204020203" pitchFamily="34" charset="0"/>
              </a:rPr>
              <a:t>ADvantage Azure</a:t>
            </a:r>
          </a:p>
          <a:p>
            <a:pPr algn="r"/>
            <a:r>
              <a:rPr lang="en-US" sz="4800" b="1" dirty="0">
                <a:solidFill>
                  <a:srgbClr val="2F8CAD"/>
                </a:solidFill>
                <a:latin typeface="Segoe UI" panose="020B0502040204020203" pitchFamily="34" charset="0"/>
                <a:cs typeface="Segoe UI" panose="020B0502040204020203" pitchFamily="34" charset="0"/>
              </a:rPr>
              <a:t>Intelligent Assistant</a:t>
            </a:r>
          </a:p>
        </p:txBody>
      </p:sp>
      <p:sp>
        <p:nvSpPr>
          <p:cNvPr id="5" name="TextBox 4">
            <a:extLst>
              <a:ext uri="{FF2B5EF4-FFF2-40B4-BE49-F238E27FC236}">
                <a16:creationId xmlns:a16="http://schemas.microsoft.com/office/drawing/2014/main" id="{D38E5532-B0B0-4CB0-B3ED-C0EE7CD55A2A}"/>
              </a:ext>
            </a:extLst>
          </p:cNvPr>
          <p:cNvSpPr txBox="1"/>
          <p:nvPr/>
        </p:nvSpPr>
        <p:spPr>
          <a:xfrm>
            <a:off x="8896936" y="5837713"/>
            <a:ext cx="3074304" cy="584775"/>
          </a:xfrm>
          <a:prstGeom prst="rect">
            <a:avLst/>
          </a:prstGeom>
          <a:noFill/>
        </p:spPr>
        <p:txBody>
          <a:bodyPr wrap="none" rtlCol="0">
            <a:spAutoFit/>
          </a:bodyPr>
          <a:lstStyle/>
          <a:p>
            <a:pPr algn="r"/>
            <a:r>
              <a:rPr lang="en-US" sz="3200" b="1" dirty="0">
                <a:solidFill>
                  <a:srgbClr val="B14540"/>
                </a:solidFill>
                <a:latin typeface="Segoe UI" panose="020B0502040204020203" pitchFamily="34" charset="0"/>
                <a:cs typeface="Segoe UI" panose="020B0502040204020203" pitchFamily="34" charset="0"/>
              </a:rPr>
              <a:t>Success Stories</a:t>
            </a:r>
          </a:p>
        </p:txBody>
      </p:sp>
    </p:spTree>
    <p:extLst>
      <p:ext uri="{BB962C8B-B14F-4D97-AF65-F5344CB8AC3E}">
        <p14:creationId xmlns:p14="http://schemas.microsoft.com/office/powerpoint/2010/main" val="3252444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8465-8327-4602-B791-2986C0548ABD}"/>
              </a:ext>
            </a:extLst>
          </p:cNvPr>
          <p:cNvSpPr txBox="1"/>
          <p:nvPr/>
        </p:nvSpPr>
        <p:spPr>
          <a:xfrm>
            <a:off x="239842" y="0"/>
            <a:ext cx="9713626" cy="861774"/>
          </a:xfrm>
          <a:prstGeom prst="rect">
            <a:avLst/>
          </a:prstGeom>
          <a:noFill/>
        </p:spPr>
        <p:txBody>
          <a:bodyPr wrap="square" rtlCol="0">
            <a:spAutoFit/>
          </a:bodyPr>
          <a:lstStyle/>
          <a:p>
            <a:r>
              <a:rPr lang="en-IN" sz="3200" b="1" dirty="0">
                <a:solidFill>
                  <a:srgbClr val="2F8CAD"/>
                </a:solidFill>
                <a:latin typeface="Segoe UI" panose="020B0502040204020203" pitchFamily="34" charset="0"/>
                <a:cs typeface="Segoe UI" panose="020B0502040204020203" pitchFamily="34" charset="0"/>
              </a:rPr>
              <a:t>Conversational Enterprise Data Interchange</a:t>
            </a:r>
          </a:p>
          <a:p>
            <a:r>
              <a:rPr lang="en-IN" b="1" dirty="0">
                <a:solidFill>
                  <a:srgbClr val="C00000"/>
                </a:solidFill>
                <a:latin typeface="Segoe UI" panose="020B0502040204020203" pitchFamily="34" charset="0"/>
                <a:cs typeface="Segoe UI" panose="020B0502040204020203" pitchFamily="34" charset="0"/>
              </a:rPr>
              <a:t>at Top German Automobile Conglomerate</a:t>
            </a:r>
          </a:p>
        </p:txBody>
      </p:sp>
      <p:pic>
        <p:nvPicPr>
          <p:cNvPr id="2050" name="Picture 2" descr="http://adaziaprod.azurewebsites.net/imgs/Case11.png">
            <a:extLst>
              <a:ext uri="{FF2B5EF4-FFF2-40B4-BE49-F238E27FC236}">
                <a16:creationId xmlns:a16="http://schemas.microsoft.com/office/drawing/2014/main" id="{A31EB9FE-C087-4C81-9592-0F82E13B3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72" y="2655214"/>
            <a:ext cx="4933488" cy="29675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013142F-B246-442D-BFA4-4B2D7236AD7B}"/>
              </a:ext>
            </a:extLst>
          </p:cNvPr>
          <p:cNvSpPr/>
          <p:nvPr/>
        </p:nvSpPr>
        <p:spPr>
          <a:xfrm>
            <a:off x="371198" y="1235274"/>
            <a:ext cx="5054912" cy="1046440"/>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Customer Profile </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lgn="just" fontAlgn="auto">
              <a:spcBef>
                <a:spcPts val="0"/>
              </a:spcBef>
              <a:spcAft>
                <a:spcPts val="0"/>
              </a:spcAft>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Customer is a German multinational Top Automobile Conglomerate headquartered at Stuttgart, Germany, with a revenue of around EUR 173 Bn and global employee base of around 300 thousands.</a:t>
            </a:r>
          </a:p>
        </p:txBody>
      </p:sp>
      <p:sp>
        <p:nvSpPr>
          <p:cNvPr id="7" name="Rectangle 6">
            <a:extLst>
              <a:ext uri="{FF2B5EF4-FFF2-40B4-BE49-F238E27FC236}">
                <a16:creationId xmlns:a16="http://schemas.microsoft.com/office/drawing/2014/main" id="{0610265E-07C1-4BE4-BCF5-561145834E5E}"/>
              </a:ext>
            </a:extLst>
          </p:cNvPr>
          <p:cNvSpPr/>
          <p:nvPr/>
        </p:nvSpPr>
        <p:spPr>
          <a:xfrm>
            <a:off x="6012455" y="1235274"/>
            <a:ext cx="5362279" cy="1415772"/>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Key Challenges</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Reduced Customer Footfall on the Product Portal</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Complex or unclear Search Mechanism</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No direct connect to associated information like ecommerce and related location information etc. after search</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No facility for anytime anywhere Product Search</a:t>
            </a:r>
            <a:endParaRPr lang="en-IN" sz="1200"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8AC79F48-5930-4244-8E7B-DE1EBE476AFC}"/>
              </a:ext>
            </a:extLst>
          </p:cNvPr>
          <p:cNvSpPr/>
          <p:nvPr/>
        </p:nvSpPr>
        <p:spPr>
          <a:xfrm>
            <a:off x="6012454" y="3024546"/>
            <a:ext cx="5362279" cy="3631763"/>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Solution Provided</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NL capable Virtual Partner for EDI driven use cases using HCL’s ADAz.IA</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A Tech-agnostic Multi-AI-Brain and Multi-lingual Capable Virtual Partner with Omnichannel (including Mobile Apps &amp; Voice Devices like Google Assistant or Amazon Alexa) access over text and voice with continuously evolving High Accuracy through supervised and unsupervised AI Training</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Secured Access to the data and documents with RBAC visibility filter check</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Easy access to Data over flexible REST / JSON based Integration through API Gateway facing Secured Channel </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Browser based Power User Console for easy Management of AI Knowledge Bases by Business Users themselves </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Functional Coverage includes – </a:t>
            </a:r>
          </a:p>
          <a:p>
            <a:pPr marL="628650" lvl="1" indent="-171450" algn="just">
              <a:buFont typeface="Wingdings" panose="05000000000000000000" pitchFamily="2" charset="2"/>
              <a:buChar char="ü"/>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Query / Search Transaction Status </a:t>
            </a:r>
          </a:p>
          <a:p>
            <a:pPr marL="628650" lvl="1" indent="-171450" algn="just">
              <a:buFont typeface="Wingdings" panose="05000000000000000000" pitchFamily="2" charset="2"/>
              <a:buChar char="ü"/>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Download EDI Data / Documents as required</a:t>
            </a:r>
          </a:p>
          <a:p>
            <a:pPr marL="628650" lvl="1" indent="-171450" algn="just">
              <a:buFont typeface="Wingdings" panose="05000000000000000000" pitchFamily="2" charset="2"/>
              <a:buChar char="ü"/>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Retrieval of Transactions based on keywords / reference (delivery forecast, invoice etc.)</a:t>
            </a:r>
          </a:p>
          <a:p>
            <a:pPr marL="628650" lvl="1" indent="-171450" algn="just">
              <a:buFont typeface="Wingdings" panose="05000000000000000000" pitchFamily="2" charset="2"/>
              <a:buChar char="ü"/>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Execution of Transactions to Backend EDI Systems</a:t>
            </a:r>
          </a:p>
          <a:p>
            <a:pPr marL="628650" lvl="1" indent="-171450" algn="just">
              <a:buFont typeface="Wingdings" panose="05000000000000000000" pitchFamily="2" charset="2"/>
              <a:buChar char="ü"/>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Retrieval of Artifacts e.g. Invoices, PO in the Chat itself</a:t>
            </a:r>
          </a:p>
        </p:txBody>
      </p:sp>
    </p:spTree>
    <p:extLst>
      <p:ext uri="{BB962C8B-B14F-4D97-AF65-F5344CB8AC3E}">
        <p14:creationId xmlns:p14="http://schemas.microsoft.com/office/powerpoint/2010/main" val="82278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8465-8327-4602-B791-2986C0548ABD}"/>
              </a:ext>
            </a:extLst>
          </p:cNvPr>
          <p:cNvSpPr txBox="1"/>
          <p:nvPr/>
        </p:nvSpPr>
        <p:spPr>
          <a:xfrm>
            <a:off x="239842" y="0"/>
            <a:ext cx="9713626" cy="861774"/>
          </a:xfrm>
          <a:prstGeom prst="rect">
            <a:avLst/>
          </a:prstGeom>
          <a:noFill/>
        </p:spPr>
        <p:txBody>
          <a:bodyPr wrap="square" rtlCol="0">
            <a:spAutoFit/>
          </a:bodyPr>
          <a:lstStyle/>
          <a:p>
            <a:r>
              <a:rPr lang="en-IN" sz="3200" b="1" dirty="0">
                <a:solidFill>
                  <a:srgbClr val="2F8CAD"/>
                </a:solidFill>
                <a:latin typeface="Segoe UI" panose="020B0502040204020203" pitchFamily="34" charset="0"/>
                <a:cs typeface="Segoe UI" panose="020B0502040204020203" pitchFamily="34" charset="0"/>
              </a:rPr>
              <a:t>Human Resource Assistant</a:t>
            </a:r>
          </a:p>
          <a:p>
            <a:r>
              <a:rPr lang="en-IN" b="1" dirty="0">
                <a:solidFill>
                  <a:srgbClr val="C00000"/>
                </a:solidFill>
                <a:latin typeface="Segoe UI" panose="020B0502040204020203" pitchFamily="34" charset="0"/>
                <a:cs typeface="Segoe UI" panose="020B0502040204020203" pitchFamily="34" charset="0"/>
              </a:rPr>
              <a:t>at Top Australian Bank</a:t>
            </a:r>
          </a:p>
        </p:txBody>
      </p:sp>
      <p:sp>
        <p:nvSpPr>
          <p:cNvPr id="3" name="Rectangle 2">
            <a:extLst>
              <a:ext uri="{FF2B5EF4-FFF2-40B4-BE49-F238E27FC236}">
                <a16:creationId xmlns:a16="http://schemas.microsoft.com/office/drawing/2014/main" id="{349A871D-2D4B-4922-B4AB-ED352062E8A2}"/>
              </a:ext>
            </a:extLst>
          </p:cNvPr>
          <p:cNvSpPr/>
          <p:nvPr/>
        </p:nvSpPr>
        <p:spPr>
          <a:xfrm>
            <a:off x="371198" y="1235274"/>
            <a:ext cx="5268036" cy="1231106"/>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Customer Profile </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lgn="just" fontAlgn="auto">
              <a:spcBef>
                <a:spcPts val="0"/>
              </a:spcBef>
              <a:spcAft>
                <a:spcPts val="0"/>
              </a:spcAft>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Founded in 1911 by the Australian government and fully privatized in 1996, this Bank is one of the 'big four' Australian banks. Headquarter at Darling Harbor Sydney, it scores a revenue of A$ 26 Billion with around 52000 employees. </a:t>
            </a:r>
          </a:p>
        </p:txBody>
      </p:sp>
      <p:sp>
        <p:nvSpPr>
          <p:cNvPr id="4" name="Rectangle 3">
            <a:extLst>
              <a:ext uri="{FF2B5EF4-FFF2-40B4-BE49-F238E27FC236}">
                <a16:creationId xmlns:a16="http://schemas.microsoft.com/office/drawing/2014/main" id="{AE10BA6F-03AF-417C-9B83-20D7C330066A}"/>
              </a:ext>
            </a:extLst>
          </p:cNvPr>
          <p:cNvSpPr/>
          <p:nvPr/>
        </p:nvSpPr>
        <p:spPr>
          <a:xfrm>
            <a:off x="6266438" y="1239442"/>
            <a:ext cx="5115795" cy="1600438"/>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Key Challenges</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Increasing Support Calls to Internal Service Desk for Human Resource Department</a:t>
            </a: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Frequent requests for routine Queries / Actions consumes more time leaving low bandwidth for Complex Issues</a:t>
            </a: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Hardly referring to Data Trends / History Data to take Proactive actions towards prevention of any issues </a:t>
            </a:r>
          </a:p>
        </p:txBody>
      </p:sp>
      <p:sp>
        <p:nvSpPr>
          <p:cNvPr id="6" name="Rectangle 5">
            <a:extLst>
              <a:ext uri="{FF2B5EF4-FFF2-40B4-BE49-F238E27FC236}">
                <a16:creationId xmlns:a16="http://schemas.microsoft.com/office/drawing/2014/main" id="{EBECB836-A97B-4F41-A0DC-6EB498DC941E}"/>
              </a:ext>
            </a:extLst>
          </p:cNvPr>
          <p:cNvSpPr/>
          <p:nvPr/>
        </p:nvSpPr>
        <p:spPr>
          <a:xfrm>
            <a:off x="6266437" y="3217548"/>
            <a:ext cx="5115795" cy="1969770"/>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Solution Provided</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Introduced HR Personal Assistant with natural language capability for all L1 Queries and Actions without human intervention </a:t>
            </a: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Seamless transition to / from Live Agents to BOT from same Conversation Window offering a unified experience to employees</a:t>
            </a: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Continuous Monitoring of Transaction Data by BOTs to raise alerts on anomalies as per pre-set rules proactively </a:t>
            </a: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User Feedback based training </a:t>
            </a: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Power User driven Administration and Maintenance Console</a:t>
            </a:r>
          </a:p>
        </p:txBody>
      </p:sp>
      <p:pic>
        <p:nvPicPr>
          <p:cNvPr id="7" name="Picture 6">
            <a:extLst>
              <a:ext uri="{FF2B5EF4-FFF2-40B4-BE49-F238E27FC236}">
                <a16:creationId xmlns:a16="http://schemas.microsoft.com/office/drawing/2014/main" id="{9C142EF0-C53D-4123-8955-C17CFB4D11AD}"/>
              </a:ext>
            </a:extLst>
          </p:cNvPr>
          <p:cNvPicPr>
            <a:picLocks noChangeAspect="1"/>
          </p:cNvPicPr>
          <p:nvPr/>
        </p:nvPicPr>
        <p:blipFill>
          <a:blip r:embed="rId3"/>
          <a:stretch>
            <a:fillRect/>
          </a:stretch>
        </p:blipFill>
        <p:spPr>
          <a:xfrm>
            <a:off x="477072" y="2839880"/>
            <a:ext cx="5268036" cy="2511013"/>
          </a:xfrm>
          <a:prstGeom prst="rect">
            <a:avLst/>
          </a:prstGeom>
        </p:spPr>
      </p:pic>
    </p:spTree>
    <p:extLst>
      <p:ext uri="{BB962C8B-B14F-4D97-AF65-F5344CB8AC3E}">
        <p14:creationId xmlns:p14="http://schemas.microsoft.com/office/powerpoint/2010/main" val="151114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8465-8327-4602-B791-2986C0548ABD}"/>
              </a:ext>
            </a:extLst>
          </p:cNvPr>
          <p:cNvSpPr txBox="1"/>
          <p:nvPr/>
        </p:nvSpPr>
        <p:spPr>
          <a:xfrm>
            <a:off x="239842" y="0"/>
            <a:ext cx="9713626" cy="861774"/>
          </a:xfrm>
          <a:prstGeom prst="rect">
            <a:avLst/>
          </a:prstGeom>
          <a:noFill/>
        </p:spPr>
        <p:txBody>
          <a:bodyPr wrap="square" rtlCol="0">
            <a:spAutoFit/>
          </a:bodyPr>
          <a:lstStyle/>
          <a:p>
            <a:r>
              <a:rPr lang="en-IN" sz="3200" b="1" dirty="0">
                <a:solidFill>
                  <a:srgbClr val="2F8CAD"/>
                </a:solidFill>
                <a:latin typeface="Segoe UI" panose="020B0502040204020203" pitchFamily="34" charset="0"/>
                <a:cs typeface="Segoe UI" panose="020B0502040204020203" pitchFamily="34" charset="0"/>
              </a:rPr>
              <a:t>DevOps Assistant</a:t>
            </a:r>
          </a:p>
          <a:p>
            <a:r>
              <a:rPr lang="en-IN" b="1" dirty="0">
                <a:solidFill>
                  <a:srgbClr val="C00000"/>
                </a:solidFill>
                <a:latin typeface="Segoe UI" panose="020B0502040204020203" pitchFamily="34" charset="0"/>
                <a:cs typeface="Segoe UI" panose="020B0502040204020203" pitchFamily="34" charset="0"/>
              </a:rPr>
              <a:t>at Irish Financial Service Operations Company</a:t>
            </a:r>
          </a:p>
        </p:txBody>
      </p:sp>
      <p:sp>
        <p:nvSpPr>
          <p:cNvPr id="3" name="Rectangle 2">
            <a:extLst>
              <a:ext uri="{FF2B5EF4-FFF2-40B4-BE49-F238E27FC236}">
                <a16:creationId xmlns:a16="http://schemas.microsoft.com/office/drawing/2014/main" id="{3A5BFD42-5463-492B-8BA0-3EB7C0B768C8}"/>
              </a:ext>
            </a:extLst>
          </p:cNvPr>
          <p:cNvSpPr/>
          <p:nvPr/>
        </p:nvSpPr>
        <p:spPr>
          <a:xfrm>
            <a:off x="371198" y="1235274"/>
            <a:ext cx="5959264" cy="1231106"/>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Customer Profile </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lgn="just" fontAlgn="auto">
              <a:spcBef>
                <a:spcPts val="0"/>
              </a:spcBef>
              <a:spcAft>
                <a:spcPts val="0"/>
              </a:spcAft>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Customer is a consumer credit reporting company who collects and aggregates information on over one billion people and businesses including 235 million individual consumers and more than 25 million businesses. Headquarter at Dublin deals with a revenue of US$ 4.7 billion. </a:t>
            </a:r>
          </a:p>
        </p:txBody>
      </p:sp>
      <p:sp>
        <p:nvSpPr>
          <p:cNvPr id="4" name="Rectangle 3">
            <a:extLst>
              <a:ext uri="{FF2B5EF4-FFF2-40B4-BE49-F238E27FC236}">
                <a16:creationId xmlns:a16="http://schemas.microsoft.com/office/drawing/2014/main" id="{8D15D5B7-EB87-400F-91B2-F98883ECD36F}"/>
              </a:ext>
            </a:extLst>
          </p:cNvPr>
          <p:cNvSpPr/>
          <p:nvPr/>
        </p:nvSpPr>
        <p:spPr>
          <a:xfrm>
            <a:off x="6792095" y="1235274"/>
            <a:ext cx="4868135" cy="1415772"/>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Key Challenges</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Analysis of Requirements registered takes a lot of time when done manually</a:t>
            </a: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Cross System data pulling require manual intervention introducing error and delay</a:t>
            </a: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A graphical  output helps a lot for faster understanding </a:t>
            </a:r>
          </a:p>
        </p:txBody>
      </p:sp>
      <p:sp>
        <p:nvSpPr>
          <p:cNvPr id="6" name="Rectangle 5">
            <a:extLst>
              <a:ext uri="{FF2B5EF4-FFF2-40B4-BE49-F238E27FC236}">
                <a16:creationId xmlns:a16="http://schemas.microsoft.com/office/drawing/2014/main" id="{1AAF51DA-9A8A-4904-A47E-50EC5D0C33D2}"/>
              </a:ext>
            </a:extLst>
          </p:cNvPr>
          <p:cNvSpPr/>
          <p:nvPr/>
        </p:nvSpPr>
        <p:spPr>
          <a:xfrm>
            <a:off x="6792094" y="3024546"/>
            <a:ext cx="4868135" cy="1600438"/>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Solution Provided</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Application 360 / CALM  is the solution through which DevOps life cycle is supported in all aspects where BOT is positioned as anytime assistant </a:t>
            </a:r>
          </a:p>
          <a:p>
            <a:pPr marL="171450" lvl="0" indent="-171450" algn="just">
              <a:buFont typeface="Arial" panose="020B0604020202020204" pitchFamily="34" charset="0"/>
              <a:buChar char="•"/>
              <a:defRPr/>
            </a:pPr>
            <a:r>
              <a:rPr lang="en-IN" sz="1200" kern="0" dirty="0">
                <a:solidFill>
                  <a:srgbClr val="000000"/>
                </a:solidFill>
                <a:latin typeface="Segoe UI" panose="020B0502040204020203" pitchFamily="34" charset="0"/>
                <a:ea typeface="Segoe UI" pitchFamily="34" charset="0"/>
                <a:cs typeface="Segoe UI" panose="020B0502040204020203" pitchFamily="34" charset="0"/>
              </a:rPr>
              <a:t>ADAz.IA enabled conversational assistant answers queries, retrieves documents and reports, showcase media and takes feedback to ensure a better governance around the program </a:t>
            </a:r>
            <a:endParaRPr lang="en-US" sz="1200" kern="0" dirty="0">
              <a:solidFill>
                <a:srgbClr val="000000"/>
              </a:solidFill>
              <a:latin typeface="Segoe UI" pitchFamily="34" charset="0"/>
              <a:ea typeface="Segoe UI" pitchFamily="34" charset="0"/>
              <a:cs typeface="Segoe UI" pitchFamily="34" charset="0"/>
            </a:endParaRPr>
          </a:p>
        </p:txBody>
      </p:sp>
      <p:pic>
        <p:nvPicPr>
          <p:cNvPr id="7" name="Picture 6">
            <a:extLst>
              <a:ext uri="{FF2B5EF4-FFF2-40B4-BE49-F238E27FC236}">
                <a16:creationId xmlns:a16="http://schemas.microsoft.com/office/drawing/2014/main" id="{03916236-4B75-4984-BEDA-86DA31E0EE00}"/>
              </a:ext>
            </a:extLst>
          </p:cNvPr>
          <p:cNvPicPr>
            <a:picLocks noChangeAspect="1"/>
          </p:cNvPicPr>
          <p:nvPr/>
        </p:nvPicPr>
        <p:blipFill>
          <a:blip r:embed="rId3"/>
          <a:stretch>
            <a:fillRect/>
          </a:stretch>
        </p:blipFill>
        <p:spPr>
          <a:xfrm>
            <a:off x="452055" y="2847317"/>
            <a:ext cx="5797549" cy="2668713"/>
          </a:xfrm>
          <a:prstGeom prst="rect">
            <a:avLst/>
          </a:prstGeom>
        </p:spPr>
      </p:pic>
    </p:spTree>
    <p:extLst>
      <p:ext uri="{BB962C8B-B14F-4D97-AF65-F5344CB8AC3E}">
        <p14:creationId xmlns:p14="http://schemas.microsoft.com/office/powerpoint/2010/main" val="1947848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8465-8327-4602-B791-2986C0548ABD}"/>
              </a:ext>
            </a:extLst>
          </p:cNvPr>
          <p:cNvSpPr txBox="1"/>
          <p:nvPr/>
        </p:nvSpPr>
        <p:spPr>
          <a:xfrm>
            <a:off x="239842" y="0"/>
            <a:ext cx="9713626" cy="861774"/>
          </a:xfrm>
          <a:prstGeom prst="rect">
            <a:avLst/>
          </a:prstGeom>
          <a:noFill/>
        </p:spPr>
        <p:txBody>
          <a:bodyPr wrap="square" rtlCol="0">
            <a:spAutoFit/>
          </a:bodyPr>
          <a:lstStyle/>
          <a:p>
            <a:r>
              <a:rPr lang="en-IN" sz="3200" b="1" dirty="0">
                <a:solidFill>
                  <a:srgbClr val="2F8CAD"/>
                </a:solidFill>
                <a:latin typeface="Segoe UI" panose="020B0502040204020203" pitchFamily="34" charset="0"/>
                <a:cs typeface="Segoe UI" panose="020B0502040204020203" pitchFamily="34" charset="0"/>
              </a:rPr>
              <a:t>Billing Help Desk </a:t>
            </a:r>
          </a:p>
          <a:p>
            <a:r>
              <a:rPr lang="en-IN" b="1" dirty="0">
                <a:solidFill>
                  <a:srgbClr val="C00000"/>
                </a:solidFill>
                <a:latin typeface="Segoe UI" panose="020B0502040204020203" pitchFamily="34" charset="0"/>
                <a:cs typeface="Segoe UI" panose="020B0502040204020203" pitchFamily="34" charset="0"/>
              </a:rPr>
              <a:t>at German Insurance Agent</a:t>
            </a:r>
          </a:p>
        </p:txBody>
      </p:sp>
      <p:sp>
        <p:nvSpPr>
          <p:cNvPr id="3" name="Rectangle 2">
            <a:extLst>
              <a:ext uri="{FF2B5EF4-FFF2-40B4-BE49-F238E27FC236}">
                <a16:creationId xmlns:a16="http://schemas.microsoft.com/office/drawing/2014/main" id="{8F31267B-B02F-4B83-90EF-6206FD41F939}"/>
              </a:ext>
            </a:extLst>
          </p:cNvPr>
          <p:cNvSpPr/>
          <p:nvPr/>
        </p:nvSpPr>
        <p:spPr>
          <a:xfrm>
            <a:off x="371198" y="1235274"/>
            <a:ext cx="5838683" cy="861774"/>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Customer Profile </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lgn="just" fontAlgn="auto">
              <a:spcBef>
                <a:spcPts val="0"/>
              </a:spcBef>
              <a:spcAft>
                <a:spcPts val="0"/>
              </a:spcAft>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Customer is one of the world’s leading reinsurance company based in Munich. Operates across the globe, founded in 1880, holds a revenue of EUR 49.1 billion. </a:t>
            </a:r>
          </a:p>
        </p:txBody>
      </p:sp>
      <p:sp>
        <p:nvSpPr>
          <p:cNvPr id="4" name="Rectangle 3">
            <a:extLst>
              <a:ext uri="{FF2B5EF4-FFF2-40B4-BE49-F238E27FC236}">
                <a16:creationId xmlns:a16="http://schemas.microsoft.com/office/drawing/2014/main" id="{21B31396-E205-43A2-97FF-F32A6C298E66}"/>
              </a:ext>
            </a:extLst>
          </p:cNvPr>
          <p:cNvSpPr/>
          <p:nvPr/>
        </p:nvSpPr>
        <p:spPr>
          <a:xfrm>
            <a:off x="6729507" y="1235274"/>
            <a:ext cx="4725614" cy="1415772"/>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Key Challenges</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Addressing Billing and Payment Queries with no human interaction</a:t>
            </a: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Executing Payment Transactions with no manual intervention</a:t>
            </a: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Integration with IVR System as one of the branch</a:t>
            </a: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Communications in both Textual and Voice mode</a:t>
            </a:r>
          </a:p>
        </p:txBody>
      </p:sp>
      <p:sp>
        <p:nvSpPr>
          <p:cNvPr id="6" name="Rectangle 5">
            <a:extLst>
              <a:ext uri="{FF2B5EF4-FFF2-40B4-BE49-F238E27FC236}">
                <a16:creationId xmlns:a16="http://schemas.microsoft.com/office/drawing/2014/main" id="{36ECAF63-3C63-422E-8C1B-5C39B2404046}"/>
              </a:ext>
            </a:extLst>
          </p:cNvPr>
          <p:cNvSpPr/>
          <p:nvPr/>
        </p:nvSpPr>
        <p:spPr>
          <a:xfrm>
            <a:off x="6729508" y="3024546"/>
            <a:ext cx="4725614" cy="1969770"/>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Solution Provided</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Processing all online billing and payment in automated way using ADAz.IA BOT</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Integration with Payment Gateway from Conversation itself</a:t>
            </a:r>
          </a:p>
          <a:p>
            <a:pPr marL="171450" lvl="0" indent="-171450" algn="just">
              <a:buFont typeface="Arial" panose="020B0604020202020204" pitchFamily="34" charset="0"/>
              <a:buChar char="•"/>
              <a:defRPr/>
            </a:pPr>
            <a:r>
              <a:rPr lang="en-US" sz="1200" kern="0" dirty="0">
                <a:solidFill>
                  <a:prstClr val="black"/>
                </a:solidFill>
                <a:latin typeface="Segoe UI" panose="020B0502040204020203" pitchFamily="34" charset="0"/>
                <a:ea typeface="Segoe UI" panose="020B0502040204020203" pitchFamily="34" charset="0"/>
                <a:cs typeface="Segoe UI" panose="020B0502040204020203" pitchFamily="34" charset="0"/>
              </a:rPr>
              <a:t>Seamlessly integrated with IVR and Live Agent System</a:t>
            </a:r>
          </a:p>
          <a:p>
            <a:pPr marL="171450" lvl="0" indent="-171450" algn="just">
              <a:buFont typeface="Arial" panose="020B0604020202020204" pitchFamily="34" charset="0"/>
              <a:buChar char="•"/>
              <a:defRPr/>
            </a:pPr>
            <a:r>
              <a:rPr lang="en-US" sz="1200" kern="0" dirty="0">
                <a:solidFill>
                  <a:prstClr val="black"/>
                </a:solidFill>
                <a:latin typeface="Segoe UI" panose="020B0502040204020203" pitchFamily="34" charset="0"/>
                <a:ea typeface="Segoe UI" panose="020B0502040204020203" pitchFamily="34" charset="0"/>
                <a:cs typeface="Segoe UI" panose="020B0502040204020203" pitchFamily="34" charset="0"/>
              </a:rPr>
              <a:t>Addressing 100+ actions &amp; numerous queries around billing &amp; payment via same BOT</a:t>
            </a:r>
          </a:p>
          <a:p>
            <a:pPr marL="171450" lvl="0" indent="-171450" algn="just">
              <a:buFont typeface="Arial" panose="020B0604020202020204" pitchFamily="34" charset="0"/>
              <a:buChar char="•"/>
              <a:defRPr/>
            </a:pPr>
            <a:r>
              <a:rPr lang="en-US" sz="1200" kern="0" dirty="0">
                <a:solidFill>
                  <a:prstClr val="black"/>
                </a:solidFill>
                <a:latin typeface="Segoe UI" panose="020B0502040204020203" pitchFamily="34" charset="0"/>
                <a:ea typeface="Segoe UI" panose="020B0502040204020203" pitchFamily="34" charset="0"/>
                <a:cs typeface="Segoe UI" panose="020B0502040204020203" pitchFamily="34" charset="0"/>
              </a:rPr>
              <a:t>Voice enabled multilingual implementation </a:t>
            </a:r>
          </a:p>
          <a:p>
            <a:pPr marL="171450" lvl="0" indent="-171450" algn="just">
              <a:buFont typeface="Arial" panose="020B0604020202020204" pitchFamily="34" charset="0"/>
              <a:buChar char="•"/>
              <a:defRPr/>
            </a:pPr>
            <a:r>
              <a:rPr lang="en-US" sz="1200" kern="0" dirty="0">
                <a:solidFill>
                  <a:prstClr val="black"/>
                </a:solidFill>
                <a:latin typeface="Segoe UI" panose="020B0502040204020203" pitchFamily="34" charset="0"/>
                <a:ea typeface="Segoe UI" panose="020B0502040204020203" pitchFamily="34" charset="0"/>
                <a:cs typeface="Segoe UI" panose="020B0502040204020203" pitchFamily="34" charset="0"/>
              </a:rPr>
              <a:t>Analytics to improve Billing Help Desk performance</a:t>
            </a:r>
            <a:endParaRPr lang="en-IN" sz="1200" dirty="0">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0E2448F2-17DB-456D-8C01-749E6B66895E}"/>
              </a:ext>
            </a:extLst>
          </p:cNvPr>
          <p:cNvPicPr>
            <a:picLocks noChangeAspect="1"/>
          </p:cNvPicPr>
          <p:nvPr/>
        </p:nvPicPr>
        <p:blipFill>
          <a:blip r:embed="rId3"/>
          <a:stretch>
            <a:fillRect/>
          </a:stretch>
        </p:blipFill>
        <p:spPr>
          <a:xfrm>
            <a:off x="467412" y="2513687"/>
            <a:ext cx="5628588" cy="2625476"/>
          </a:xfrm>
          <a:prstGeom prst="rect">
            <a:avLst/>
          </a:prstGeom>
        </p:spPr>
      </p:pic>
    </p:spTree>
    <p:extLst>
      <p:ext uri="{BB962C8B-B14F-4D97-AF65-F5344CB8AC3E}">
        <p14:creationId xmlns:p14="http://schemas.microsoft.com/office/powerpoint/2010/main" val="1091018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8465-8327-4602-B791-2986C0548ABD}"/>
              </a:ext>
            </a:extLst>
          </p:cNvPr>
          <p:cNvSpPr txBox="1"/>
          <p:nvPr/>
        </p:nvSpPr>
        <p:spPr>
          <a:xfrm>
            <a:off x="239842" y="0"/>
            <a:ext cx="9713626" cy="861774"/>
          </a:xfrm>
          <a:prstGeom prst="rect">
            <a:avLst/>
          </a:prstGeom>
          <a:noFill/>
        </p:spPr>
        <p:txBody>
          <a:bodyPr wrap="square" rtlCol="0">
            <a:spAutoFit/>
          </a:bodyPr>
          <a:lstStyle/>
          <a:p>
            <a:r>
              <a:rPr lang="en-IN" sz="3200" b="1" dirty="0">
                <a:solidFill>
                  <a:srgbClr val="2F8CAD"/>
                </a:solidFill>
                <a:latin typeface="Segoe UI" panose="020B0502040204020203" pitchFamily="34" charset="0"/>
                <a:cs typeface="Segoe UI" panose="020B0502040204020203" pitchFamily="34" charset="0"/>
              </a:rPr>
              <a:t>Conversation Platform Build</a:t>
            </a:r>
          </a:p>
          <a:p>
            <a:r>
              <a:rPr lang="en-IN" b="1" dirty="0">
                <a:solidFill>
                  <a:srgbClr val="C00000"/>
                </a:solidFill>
                <a:latin typeface="Segoe UI" panose="020B0502040204020203" pitchFamily="34" charset="0"/>
                <a:cs typeface="Segoe UI" panose="020B0502040204020203" pitchFamily="34" charset="0"/>
              </a:rPr>
              <a:t>at Global Technology-led Business Process Solution Provider</a:t>
            </a:r>
          </a:p>
        </p:txBody>
      </p:sp>
      <p:sp>
        <p:nvSpPr>
          <p:cNvPr id="3" name="Rectangle 2">
            <a:extLst>
              <a:ext uri="{FF2B5EF4-FFF2-40B4-BE49-F238E27FC236}">
                <a16:creationId xmlns:a16="http://schemas.microsoft.com/office/drawing/2014/main" id="{32F018AA-BDE3-4911-B567-A03FB2D0D008}"/>
              </a:ext>
            </a:extLst>
          </p:cNvPr>
          <p:cNvSpPr/>
          <p:nvPr/>
        </p:nvSpPr>
        <p:spPr>
          <a:xfrm>
            <a:off x="371198" y="1235274"/>
            <a:ext cx="5476943" cy="1415772"/>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Customer Profile </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lgn="just" fontAlgn="auto">
              <a:spcBef>
                <a:spcPts val="0"/>
              </a:spcBef>
              <a:spcAft>
                <a:spcPts val="0"/>
              </a:spcAft>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Customer is a technology-led business process services company headquartered in New Jersey. It was formed in 2017 as a divestiture from Xerox. The company offers digital platforms for businesses and governments. It has 93,000 employees in more than 40 countries and generates a revenue of U$ 6.6 billion.</a:t>
            </a:r>
          </a:p>
        </p:txBody>
      </p:sp>
      <p:sp>
        <p:nvSpPr>
          <p:cNvPr id="4" name="Rectangle 3">
            <a:extLst>
              <a:ext uri="{FF2B5EF4-FFF2-40B4-BE49-F238E27FC236}">
                <a16:creationId xmlns:a16="http://schemas.microsoft.com/office/drawing/2014/main" id="{F5E5E679-4540-41B4-9410-ACFC70E01E27}"/>
              </a:ext>
            </a:extLst>
          </p:cNvPr>
          <p:cNvSpPr/>
          <p:nvPr/>
        </p:nvSpPr>
        <p:spPr>
          <a:xfrm>
            <a:off x="371198" y="3024546"/>
            <a:ext cx="4843895" cy="1785104"/>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Key Challenges</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A virtual agent to be developed which were required to be </a:t>
            </a:r>
          </a:p>
          <a:p>
            <a:pPr marL="631825" lvl="1" indent="-174625">
              <a:buFont typeface="Wingdings" panose="05000000000000000000" pitchFamily="2" charset="2"/>
              <a:buChar char="ü"/>
            </a:pPr>
            <a:r>
              <a:rPr lang="en-US" sz="1200" dirty="0">
                <a:latin typeface="Segoe UI" panose="020B0502040204020203" pitchFamily="34" charset="0"/>
                <a:cs typeface="Segoe UI" panose="020B0502040204020203" pitchFamily="34" charset="0"/>
              </a:rPr>
              <a:t>Platform-based</a:t>
            </a:r>
          </a:p>
          <a:p>
            <a:pPr marL="631825" lvl="1" indent="-174625">
              <a:buFont typeface="Wingdings" panose="05000000000000000000" pitchFamily="2" charset="2"/>
              <a:buChar char="ü"/>
            </a:pPr>
            <a:r>
              <a:rPr lang="en-US" sz="1200" dirty="0">
                <a:latin typeface="Segoe UI" panose="020B0502040204020203" pitchFamily="34" charset="0"/>
                <a:cs typeface="Segoe UI" panose="020B0502040204020203" pitchFamily="34" charset="0"/>
              </a:rPr>
              <a:t>Omni-channel</a:t>
            </a:r>
          </a:p>
          <a:p>
            <a:pPr marL="631825" lvl="1" indent="-174625">
              <a:buFont typeface="Wingdings" panose="05000000000000000000" pitchFamily="2" charset="2"/>
              <a:buChar char="ü"/>
            </a:pPr>
            <a:r>
              <a:rPr lang="en-US" sz="1200" dirty="0">
                <a:latin typeface="Segoe UI" panose="020B0502040204020203" pitchFamily="34" charset="0"/>
                <a:cs typeface="Segoe UI" panose="020B0502040204020203" pitchFamily="34" charset="0"/>
              </a:rPr>
              <a:t>Customer centric </a:t>
            </a:r>
          </a:p>
          <a:p>
            <a:pPr marL="631825" lvl="1" indent="-174625">
              <a:buFont typeface="Wingdings" panose="05000000000000000000" pitchFamily="2" charset="2"/>
              <a:buChar char="ü"/>
            </a:pPr>
            <a:r>
              <a:rPr lang="en-US" sz="1200" dirty="0">
                <a:latin typeface="Segoe UI" panose="020B0502040204020203" pitchFamily="34" charset="0"/>
                <a:cs typeface="Segoe UI" panose="020B0502040204020203" pitchFamily="34" charset="0"/>
              </a:rPr>
              <a:t>Technology agnostic</a:t>
            </a:r>
          </a:p>
          <a:p>
            <a:pPr marL="631825" lvl="1" indent="-174625">
              <a:buFont typeface="Wingdings" panose="05000000000000000000" pitchFamily="2" charset="2"/>
              <a:buChar char="ü"/>
            </a:pPr>
            <a:r>
              <a:rPr lang="en-US" sz="1200" dirty="0">
                <a:latin typeface="Segoe UI" panose="020B0502040204020203" pitchFamily="34" charset="0"/>
                <a:cs typeface="Segoe UI" panose="020B0502040204020203" pitchFamily="34" charset="0"/>
              </a:rPr>
              <a:t>Easily deployable and maintainable</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Customer to sell this as a platform to its customers </a:t>
            </a:r>
            <a:endParaRPr lang="en-IN" sz="1200"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0AB0079C-0044-42A0-AB4B-6E0BD720E4DE}"/>
              </a:ext>
            </a:extLst>
          </p:cNvPr>
          <p:cNvSpPr/>
          <p:nvPr/>
        </p:nvSpPr>
        <p:spPr>
          <a:xfrm>
            <a:off x="6490646" y="1235274"/>
            <a:ext cx="4843895" cy="2154436"/>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Solution Provided</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Single Platform available for Multi-Channel Access</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User can communicate in Multi-Mode</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Platform work with devices like Alexa, Google Home, and Apple HomePod</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Voice Assistant answers basic questions without full-time employee interactions and is available 24/7</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Beyond providing personalized, on-demand requested information, Voice Assistant can engage with customers to provide solution to users.</a:t>
            </a:r>
            <a:endParaRPr lang="en-IN"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66144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52F7F6-DE17-46E3-874E-4F9B117500B7}"/>
              </a:ext>
            </a:extLst>
          </p:cNvPr>
          <p:cNvSpPr txBox="1"/>
          <p:nvPr/>
        </p:nvSpPr>
        <p:spPr>
          <a:xfrm>
            <a:off x="6301187" y="3112152"/>
            <a:ext cx="4708725" cy="1200329"/>
          </a:xfrm>
          <a:prstGeom prst="rect">
            <a:avLst/>
          </a:prstGeom>
          <a:noFill/>
        </p:spPr>
        <p:txBody>
          <a:bodyPr wrap="none" rtlCol="0">
            <a:spAutoFit/>
          </a:bodyPr>
          <a:lstStyle/>
          <a:p>
            <a:r>
              <a:rPr lang="en-US" sz="7200" b="1" dirty="0">
                <a:solidFill>
                  <a:srgbClr val="86F7F9"/>
                </a:solidFill>
                <a:latin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2516172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8465-8327-4602-B791-2986C0548ABD}"/>
              </a:ext>
            </a:extLst>
          </p:cNvPr>
          <p:cNvSpPr txBox="1"/>
          <p:nvPr/>
        </p:nvSpPr>
        <p:spPr>
          <a:xfrm>
            <a:off x="239842" y="0"/>
            <a:ext cx="9713626" cy="861774"/>
          </a:xfrm>
          <a:prstGeom prst="rect">
            <a:avLst/>
          </a:prstGeom>
          <a:noFill/>
        </p:spPr>
        <p:txBody>
          <a:bodyPr wrap="square" rtlCol="0">
            <a:spAutoFit/>
          </a:bodyPr>
          <a:lstStyle/>
          <a:p>
            <a:r>
              <a:rPr lang="en-IN" sz="3200" b="1" dirty="0">
                <a:solidFill>
                  <a:srgbClr val="2F8CAD"/>
                </a:solidFill>
                <a:latin typeface="Segoe UI" panose="020B0502040204020203" pitchFamily="34" charset="0"/>
                <a:cs typeface="Segoe UI" panose="020B0502040204020203" pitchFamily="34" charset="0"/>
              </a:rPr>
              <a:t>Employee Help Desk </a:t>
            </a:r>
          </a:p>
          <a:p>
            <a:r>
              <a:rPr lang="en-IN" b="1" dirty="0">
                <a:solidFill>
                  <a:srgbClr val="C00000"/>
                </a:solidFill>
                <a:latin typeface="Segoe UI" panose="020B0502040204020203" pitchFamily="34" charset="0"/>
                <a:cs typeface="Segoe UI" panose="020B0502040204020203" pitchFamily="34" charset="0"/>
              </a:rPr>
              <a:t>at Global Retail &amp; CPG Giant</a:t>
            </a:r>
          </a:p>
        </p:txBody>
      </p:sp>
      <p:sp>
        <p:nvSpPr>
          <p:cNvPr id="6" name="Rectangle 5">
            <a:extLst>
              <a:ext uri="{FF2B5EF4-FFF2-40B4-BE49-F238E27FC236}">
                <a16:creationId xmlns:a16="http://schemas.microsoft.com/office/drawing/2014/main" id="{A55468C9-9064-41A8-A063-CD260225EADB}"/>
              </a:ext>
            </a:extLst>
          </p:cNvPr>
          <p:cNvSpPr/>
          <p:nvPr/>
        </p:nvSpPr>
        <p:spPr>
          <a:xfrm>
            <a:off x="371200" y="1223514"/>
            <a:ext cx="5647764" cy="1231106"/>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Customer Profile </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lgn="just" fontAlgn="auto">
              <a:spcBef>
                <a:spcPts val="0"/>
              </a:spcBef>
              <a:spcAft>
                <a:spcPts val="0"/>
              </a:spcAft>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Global Retail and Consumer Goods Corporation, founded in 1837 and headquartered at Cincinnati USA, with around US$ 85 billion of revenue having 100+ brands under its umbrella operating across 6 continents supported by 92K+ workforce across the geographies. </a:t>
            </a:r>
          </a:p>
        </p:txBody>
      </p:sp>
      <p:sp>
        <p:nvSpPr>
          <p:cNvPr id="7" name="Rectangle 6">
            <a:extLst>
              <a:ext uri="{FF2B5EF4-FFF2-40B4-BE49-F238E27FC236}">
                <a16:creationId xmlns:a16="http://schemas.microsoft.com/office/drawing/2014/main" id="{61B1F3BB-6EC1-4C18-9764-B36ACC022981}"/>
              </a:ext>
            </a:extLst>
          </p:cNvPr>
          <p:cNvSpPr/>
          <p:nvPr/>
        </p:nvSpPr>
        <p:spPr>
          <a:xfrm>
            <a:off x="6299358" y="1219572"/>
            <a:ext cx="5521444" cy="1969770"/>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Key Challenges</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4625" indent="-174625" fontAlgn="auto">
              <a:spcBef>
                <a:spcPts val="0"/>
              </a:spcBef>
              <a:spcAft>
                <a:spcPts val="0"/>
              </a:spcAft>
              <a:buFont typeface="Arial" panose="020B0604020202020204" pitchFamily="34" charset="0"/>
              <a:buChar char="•"/>
            </a:pPr>
            <a:r>
              <a:rPr lang="en-US" sz="1200" dirty="0">
                <a:latin typeface="Segoe UI" panose="020B0502040204020203" pitchFamily="34" charset="0"/>
                <a:cs typeface="Segoe UI" panose="020B0502040204020203" pitchFamily="34" charset="0"/>
              </a:rPr>
              <a:t>Numerous Help Desks across functions / departments resulting low adoption</a:t>
            </a:r>
          </a:p>
          <a:p>
            <a:pPr marL="174625" indent="-174625" fontAlgn="auto">
              <a:spcBef>
                <a:spcPts val="0"/>
              </a:spcBef>
              <a:spcAft>
                <a:spcPts val="0"/>
              </a:spcAft>
              <a:buFont typeface="Arial" panose="020B0604020202020204" pitchFamily="34" charset="0"/>
              <a:buChar char="•"/>
            </a:pPr>
            <a:r>
              <a:rPr lang="en-US" sz="1200" dirty="0">
                <a:latin typeface="Segoe UI" panose="020B0502040204020203" pitchFamily="34" charset="0"/>
                <a:cs typeface="Segoe UI" panose="020B0502040204020203" pitchFamily="34" charset="0"/>
              </a:rPr>
              <a:t>Phone calls often leading to Long Waiting and also Longer Resolution</a:t>
            </a: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Various Departments having own BOT from disparate technology platforms e.g. MS, IBM, PypeStream etc., hence user access also diversified</a:t>
            </a:r>
            <a:endParaRPr lang="en-US" sz="1200" dirty="0">
              <a:latin typeface="Segoe UI" panose="020B0502040204020203" pitchFamily="34" charset="0"/>
              <a:cs typeface="Segoe UI" panose="020B0502040204020203" pitchFamily="34" charset="0"/>
            </a:endParaRPr>
          </a:p>
          <a:p>
            <a:pPr marL="174625" indent="-174625" fontAlgn="auto">
              <a:spcBef>
                <a:spcPts val="0"/>
              </a:spcBef>
              <a:spcAft>
                <a:spcPts val="0"/>
              </a:spcAft>
              <a:buFont typeface="Arial" panose="020B0604020202020204" pitchFamily="34" charset="0"/>
              <a:buChar char="•"/>
            </a:pPr>
            <a:r>
              <a:rPr lang="en-US" sz="1200" dirty="0">
                <a:latin typeface="Segoe UI" panose="020B0502040204020203" pitchFamily="34" charset="0"/>
                <a:cs typeface="Segoe UI" panose="020B0502040204020203" pitchFamily="34" charset="0"/>
              </a:rPr>
              <a:t>No Cross-boundary integration with different native applications demanding manual correlation between datasets to consolidate</a:t>
            </a:r>
          </a:p>
          <a:p>
            <a:pPr marL="174625" indent="-174625" fontAlgn="auto">
              <a:spcBef>
                <a:spcPts val="0"/>
              </a:spcBef>
              <a:spcAft>
                <a:spcPts val="0"/>
              </a:spcAft>
              <a:buFont typeface="Arial" panose="020B0604020202020204" pitchFamily="34" charset="0"/>
              <a:buChar char="•"/>
            </a:pPr>
            <a:r>
              <a:rPr lang="en-US" sz="1200" dirty="0">
                <a:latin typeface="Segoe UI" panose="020B0502040204020203" pitchFamily="34" charset="0"/>
                <a:cs typeface="Segoe UI" panose="020B0502040204020203" pitchFamily="34" charset="0"/>
              </a:rPr>
              <a:t>Missing proactive intelligent and automated communication</a:t>
            </a: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Dependency on Tech Team for simple changes causing low Productivity </a:t>
            </a:r>
          </a:p>
        </p:txBody>
      </p:sp>
      <p:sp>
        <p:nvSpPr>
          <p:cNvPr id="8" name="Rectangle 7">
            <a:extLst>
              <a:ext uri="{FF2B5EF4-FFF2-40B4-BE49-F238E27FC236}">
                <a16:creationId xmlns:a16="http://schemas.microsoft.com/office/drawing/2014/main" id="{54E05712-B971-4C3A-BE4D-0AB3A5E4E248}"/>
              </a:ext>
            </a:extLst>
          </p:cNvPr>
          <p:cNvSpPr/>
          <p:nvPr/>
        </p:nvSpPr>
        <p:spPr>
          <a:xfrm>
            <a:off x="6299357" y="3547140"/>
            <a:ext cx="5521443" cy="2893100"/>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Solution Provided</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defRPr/>
            </a:pPr>
            <a:r>
              <a:rPr lang="en-IN" sz="1200" dirty="0">
                <a:solidFill>
                  <a:prstClr val="black"/>
                </a:solidFill>
                <a:latin typeface="Segoe UI" panose="020B0502040204020203" pitchFamily="34" charset="0"/>
                <a:ea typeface="Segoe UI" panose="020B0502040204020203" pitchFamily="34" charset="0"/>
                <a:cs typeface="Segoe UI" panose="020B0502040204020203" pitchFamily="34" charset="0"/>
              </a:rPr>
              <a:t>Single Point Access to all Departments through a centralized BOT connecting all child brains in a multi brain ecosystem uniquely offered by HCL’s ADAz.IA Platform</a:t>
            </a:r>
          </a:p>
          <a:p>
            <a:pPr marL="171450" indent="-171450" algn="just">
              <a:buFont typeface="Arial" panose="020B0604020202020204" pitchFamily="34" charset="0"/>
              <a:buChar char="•"/>
              <a:defRPr/>
            </a:pPr>
            <a:r>
              <a:rPr lang="en-IN" sz="1200" dirty="0">
                <a:solidFill>
                  <a:prstClr val="black"/>
                </a:solidFill>
                <a:latin typeface="Segoe UI" panose="020B0502040204020203" pitchFamily="34" charset="0"/>
                <a:ea typeface="Segoe UI" panose="020B0502040204020203" pitchFamily="34" charset="0"/>
                <a:cs typeface="Segoe UI" panose="020B0502040204020203" pitchFamily="34" charset="0"/>
              </a:rPr>
              <a:t>Supporting 20K+ employee set with 2000+ use cases across departments </a:t>
            </a:r>
          </a:p>
          <a:p>
            <a:pPr marL="171450" indent="-171450" algn="just">
              <a:buFont typeface="Arial" panose="020B0604020202020204" pitchFamily="34" charset="0"/>
              <a:buChar char="•"/>
              <a:defRPr/>
            </a:pPr>
            <a:r>
              <a:rPr lang="en-IN" sz="1200" dirty="0">
                <a:solidFill>
                  <a:prstClr val="black"/>
                </a:solidFill>
                <a:latin typeface="Segoe UI" panose="020B0502040204020203" pitchFamily="34" charset="0"/>
                <a:ea typeface="Segoe UI" panose="020B0502040204020203" pitchFamily="34" charset="0"/>
                <a:cs typeface="Segoe UI" panose="020B0502040204020203" pitchFamily="34" charset="0"/>
              </a:rPr>
              <a:t>Power User driven web console to register, configure and provision BOTs / Brains / Orchestrations reducing dependency on technical team in BAU cycle</a:t>
            </a:r>
          </a:p>
          <a:p>
            <a:pPr marL="171450" indent="-171450" algn="just">
              <a:buFont typeface="Arial" panose="020B0604020202020204" pitchFamily="34" charset="0"/>
              <a:buChar char="•"/>
              <a:defRPr/>
            </a:pPr>
            <a:r>
              <a:rPr lang="en-IN" sz="1200" dirty="0">
                <a:solidFill>
                  <a:prstClr val="black"/>
                </a:solidFill>
                <a:latin typeface="Segoe UI" panose="020B0502040204020203" pitchFamily="34" charset="0"/>
                <a:ea typeface="Segoe UI" panose="020B0502040204020203" pitchFamily="34" charset="0"/>
                <a:cs typeface="Segoe UI" panose="020B0502040204020203" pitchFamily="34" charset="0"/>
              </a:rPr>
              <a:t>Coexistence of Brains from various technologies executing intelligence in parallel</a:t>
            </a:r>
          </a:p>
          <a:p>
            <a:pPr marL="171450" indent="-171450" algn="just">
              <a:buFont typeface="Arial" panose="020B0604020202020204" pitchFamily="34" charset="0"/>
              <a:buChar char="•"/>
              <a:defRPr/>
            </a:pPr>
            <a:r>
              <a:rPr lang="en-IN" sz="1200" dirty="0">
                <a:solidFill>
                  <a:prstClr val="black"/>
                </a:solidFill>
                <a:latin typeface="Segoe UI" panose="020B0502040204020203" pitchFamily="34" charset="0"/>
                <a:ea typeface="Segoe UI" panose="020B0502040204020203" pitchFamily="34" charset="0"/>
                <a:cs typeface="Segoe UI" panose="020B0502040204020203" pitchFamily="34" charset="0"/>
              </a:rPr>
              <a:t>Integrated with several backend system within customer data centre, third party vendor system or on cloud services using API Gateway model</a:t>
            </a:r>
          </a:p>
          <a:p>
            <a:pPr marL="171450" indent="-171450" algn="just">
              <a:buFont typeface="Arial" panose="020B0604020202020204" pitchFamily="34" charset="0"/>
              <a:buChar char="•"/>
              <a:defRPr/>
            </a:pPr>
            <a:r>
              <a:rPr lang="en-IN" sz="1200" dirty="0">
                <a:solidFill>
                  <a:prstClr val="black"/>
                </a:solidFill>
                <a:latin typeface="Segoe UI" panose="020B0502040204020203" pitchFamily="34" charset="0"/>
                <a:ea typeface="Segoe UI" panose="020B0502040204020203" pitchFamily="34" charset="0"/>
                <a:cs typeface="Segoe UI" panose="020B0502040204020203" pitchFamily="34" charset="0"/>
              </a:rPr>
              <a:t>Inclusion of Personalization and Contextualization features</a:t>
            </a:r>
          </a:p>
          <a:p>
            <a:pPr marL="171450" indent="-171450" algn="just">
              <a:buFont typeface="Arial" panose="020B0604020202020204" pitchFamily="34" charset="0"/>
              <a:buChar char="•"/>
              <a:defRPr/>
            </a:pPr>
            <a:r>
              <a:rPr lang="en-IN" sz="1200" dirty="0">
                <a:solidFill>
                  <a:prstClr val="black"/>
                </a:solidFill>
                <a:latin typeface="Segoe UI" panose="020B0502040204020203" pitchFamily="34" charset="0"/>
                <a:ea typeface="Segoe UI" panose="020B0502040204020203" pitchFamily="34" charset="0"/>
                <a:cs typeface="Segoe UI" panose="020B0502040204020203" pitchFamily="34" charset="0"/>
              </a:rPr>
              <a:t>Simplified semi automated Training towards high accuracy</a:t>
            </a:r>
          </a:p>
          <a:p>
            <a:pPr marL="171450" indent="-171450" algn="just">
              <a:buFont typeface="Arial" panose="020B0604020202020204" pitchFamily="34" charset="0"/>
              <a:buChar char="•"/>
              <a:defRPr/>
            </a:pPr>
            <a:r>
              <a:rPr lang="en-IN" sz="1200" dirty="0">
                <a:solidFill>
                  <a:prstClr val="black"/>
                </a:solidFill>
                <a:latin typeface="Segoe UI" panose="020B0502040204020203" pitchFamily="34" charset="0"/>
                <a:ea typeface="Segoe UI" panose="020B0502040204020203" pitchFamily="34" charset="0"/>
                <a:cs typeface="Segoe UI" panose="020B0502040204020203" pitchFamily="34" charset="0"/>
              </a:rPr>
              <a:t>NFRs like multifactor authentication, caching, multi lingual included</a:t>
            </a: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pic>
        <p:nvPicPr>
          <p:cNvPr id="9" name="Picture 8">
            <a:extLst>
              <a:ext uri="{FF2B5EF4-FFF2-40B4-BE49-F238E27FC236}">
                <a16:creationId xmlns:a16="http://schemas.microsoft.com/office/drawing/2014/main" id="{BC58F440-202B-45F5-9350-B885A135126F}"/>
              </a:ext>
            </a:extLst>
          </p:cNvPr>
          <p:cNvPicPr>
            <a:picLocks noChangeAspect="1"/>
          </p:cNvPicPr>
          <p:nvPr/>
        </p:nvPicPr>
        <p:blipFill>
          <a:blip r:embed="rId3"/>
          <a:stretch>
            <a:fillRect/>
          </a:stretch>
        </p:blipFill>
        <p:spPr>
          <a:xfrm>
            <a:off x="435332" y="2783718"/>
            <a:ext cx="5617412" cy="2893100"/>
          </a:xfrm>
          <a:prstGeom prst="rect">
            <a:avLst/>
          </a:prstGeom>
        </p:spPr>
      </p:pic>
      <p:grpSp>
        <p:nvGrpSpPr>
          <p:cNvPr id="10" name="Group 9">
            <a:extLst>
              <a:ext uri="{FF2B5EF4-FFF2-40B4-BE49-F238E27FC236}">
                <a16:creationId xmlns:a16="http://schemas.microsoft.com/office/drawing/2014/main" id="{48B0344C-824A-450B-A139-0EC0BC50E224}"/>
              </a:ext>
            </a:extLst>
          </p:cNvPr>
          <p:cNvGrpSpPr/>
          <p:nvPr/>
        </p:nvGrpSpPr>
        <p:grpSpPr>
          <a:xfrm>
            <a:off x="435331" y="4549087"/>
            <a:ext cx="5617412" cy="2056338"/>
            <a:chOff x="6024128" y="1219125"/>
            <a:chExt cx="5617412" cy="2056338"/>
          </a:xfrm>
        </p:grpSpPr>
        <p:sp>
          <p:nvSpPr>
            <p:cNvPr id="11" name="Rectangle: Rounded Corners 10">
              <a:extLst>
                <a:ext uri="{FF2B5EF4-FFF2-40B4-BE49-F238E27FC236}">
                  <a16:creationId xmlns:a16="http://schemas.microsoft.com/office/drawing/2014/main" id="{C573D4AE-2949-4BC0-ADD3-9637C32CCBAD}"/>
                </a:ext>
              </a:extLst>
            </p:cNvPr>
            <p:cNvSpPr/>
            <p:nvPr/>
          </p:nvSpPr>
          <p:spPr>
            <a:xfrm>
              <a:off x="6024128" y="1387219"/>
              <a:ext cx="5617412" cy="1888244"/>
            </a:xfrm>
            <a:prstGeom prst="roundRect">
              <a:avLst>
                <a:gd name="adj" fmla="val 514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C48FE5BE-B8D9-4745-B1C3-D45F37B36A4D}"/>
                </a:ext>
              </a:extLst>
            </p:cNvPr>
            <p:cNvSpPr txBox="1"/>
            <p:nvPr/>
          </p:nvSpPr>
          <p:spPr>
            <a:xfrm>
              <a:off x="6138989" y="1770597"/>
              <a:ext cx="5387689" cy="1292662"/>
            </a:xfrm>
            <a:prstGeom prst="rect">
              <a:avLst/>
            </a:prstGeom>
            <a:noFill/>
          </p:spPr>
          <p:txBody>
            <a:bodyPr wrap="square" rtlCol="0">
              <a:spAutoFit/>
            </a:bodyPr>
            <a:lstStyle/>
            <a:p>
              <a:pPr algn="just"/>
              <a:r>
                <a:rPr lang="en-US" sz="1200" dirty="0">
                  <a:latin typeface="Segoe UI" panose="020B0502040204020203" pitchFamily="34" charset="0"/>
                  <a:cs typeface="Segoe UI" panose="020B0502040204020203" pitchFamily="34" charset="0"/>
                </a:rPr>
                <a:t>### is working toward automating as much as 90% of claims investigations in the accounts-receivable division next year, and a bot named Lucy helps quickly answer questions from employees about technical issues and benefits, Mr. Polit says. Early tests this year show the bots are </a:t>
              </a:r>
              <a:r>
                <a:rPr lang="en-US" sz="1200" b="1" dirty="0">
                  <a:solidFill>
                    <a:srgbClr val="C00000"/>
                  </a:solidFill>
                  <a:latin typeface="Segoe UI" panose="020B0502040204020203" pitchFamily="34" charset="0"/>
                  <a:cs typeface="Segoe UI" panose="020B0502040204020203" pitchFamily="34" charset="0"/>
                </a:rPr>
                <a:t>increasing productivity in their areas by as much as 30%</a:t>
              </a:r>
              <a:r>
                <a:rPr lang="en-US" sz="1200" dirty="0">
                  <a:latin typeface="Segoe UI" panose="020B0502040204020203" pitchFamily="34" charset="0"/>
                  <a:cs typeface="Segoe UI" panose="020B0502040204020203" pitchFamily="34" charset="0"/>
                </a:rPr>
                <a:t>, he says.</a:t>
              </a:r>
              <a:endParaRPr lang="en-IN" sz="1200" dirty="0">
                <a:latin typeface="Segoe UI" panose="020B0502040204020203" pitchFamily="34" charset="0"/>
                <a:cs typeface="Segoe UI" panose="020B0502040204020203" pitchFamily="34" charset="0"/>
              </a:endParaRPr>
            </a:p>
            <a:p>
              <a:pPr algn="just"/>
              <a:endParaRPr lang="en-IN" sz="1000" dirty="0">
                <a:latin typeface="Segoe UI" panose="020B0502040204020203" pitchFamily="34" charset="0"/>
                <a:cs typeface="Segoe UI" panose="020B0502040204020203" pitchFamily="34" charset="0"/>
              </a:endParaRPr>
            </a:p>
            <a:p>
              <a:pPr algn="just"/>
              <a:r>
                <a:rPr lang="en-IN" sz="800" dirty="0">
                  <a:latin typeface="Segoe UI" panose="020B0502040204020203" pitchFamily="34" charset="0"/>
                  <a:cs typeface="Segoe UI" panose="020B0502040204020203" pitchFamily="34" charset="0"/>
                </a:rPr>
                <a:t>Source : https://www.wsj.com/amp/articles/technology-innovation-isnt-just-for-tech-companies-1512505931</a:t>
              </a:r>
            </a:p>
          </p:txBody>
        </p:sp>
        <p:sp>
          <p:nvSpPr>
            <p:cNvPr id="13" name="Rectangle: Rounded Corners 12">
              <a:extLst>
                <a:ext uri="{FF2B5EF4-FFF2-40B4-BE49-F238E27FC236}">
                  <a16:creationId xmlns:a16="http://schemas.microsoft.com/office/drawing/2014/main" id="{76405B16-9080-4943-B9CE-CECE312C921A}"/>
                </a:ext>
              </a:extLst>
            </p:cNvPr>
            <p:cNvSpPr/>
            <p:nvPr/>
          </p:nvSpPr>
          <p:spPr>
            <a:xfrm>
              <a:off x="6138989" y="1219125"/>
              <a:ext cx="3523626" cy="383378"/>
            </a:xfrm>
            <a:prstGeom prst="roundRect">
              <a:avLst/>
            </a:prstGeom>
            <a:solidFill>
              <a:srgbClr val="EF8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4" name="Picture 13">
              <a:extLst>
                <a:ext uri="{FF2B5EF4-FFF2-40B4-BE49-F238E27FC236}">
                  <a16:creationId xmlns:a16="http://schemas.microsoft.com/office/drawing/2014/main" id="{5DA92D6E-91DF-48EE-ABBD-B1B79D8A2B1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46266" y="1298774"/>
              <a:ext cx="3317040" cy="224079"/>
            </a:xfrm>
            <a:prstGeom prst="rect">
              <a:avLst/>
            </a:prstGeom>
          </p:spPr>
        </p:pic>
      </p:grpSp>
    </p:spTree>
    <p:extLst>
      <p:ext uri="{BB962C8B-B14F-4D97-AF65-F5344CB8AC3E}">
        <p14:creationId xmlns:p14="http://schemas.microsoft.com/office/powerpoint/2010/main" val="3849820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8465-8327-4602-B791-2986C0548ABD}"/>
              </a:ext>
            </a:extLst>
          </p:cNvPr>
          <p:cNvSpPr txBox="1"/>
          <p:nvPr/>
        </p:nvSpPr>
        <p:spPr>
          <a:xfrm>
            <a:off x="239842" y="0"/>
            <a:ext cx="9713626" cy="861774"/>
          </a:xfrm>
          <a:prstGeom prst="rect">
            <a:avLst/>
          </a:prstGeom>
          <a:noFill/>
        </p:spPr>
        <p:txBody>
          <a:bodyPr wrap="square" rtlCol="0">
            <a:spAutoFit/>
          </a:bodyPr>
          <a:lstStyle/>
          <a:p>
            <a:r>
              <a:rPr lang="en-IN" sz="3200" b="1" dirty="0">
                <a:solidFill>
                  <a:srgbClr val="2F8CAD"/>
                </a:solidFill>
                <a:latin typeface="Segoe UI" panose="020B0502040204020203" pitchFamily="34" charset="0"/>
                <a:cs typeface="Segoe UI" panose="020B0502040204020203" pitchFamily="34" charset="0"/>
              </a:rPr>
              <a:t>Tax Consultancy to Public Audience</a:t>
            </a:r>
          </a:p>
          <a:p>
            <a:r>
              <a:rPr lang="en-IN" b="1" dirty="0">
                <a:solidFill>
                  <a:srgbClr val="C00000"/>
                </a:solidFill>
                <a:latin typeface="Segoe UI" panose="020B0502040204020203" pitchFamily="34" charset="0"/>
                <a:cs typeface="Segoe UI" panose="020B0502040204020203" pitchFamily="34" charset="0"/>
              </a:rPr>
              <a:t>at European Financial Major</a:t>
            </a:r>
          </a:p>
        </p:txBody>
      </p:sp>
      <p:sp>
        <p:nvSpPr>
          <p:cNvPr id="3" name="Rectangle 2">
            <a:extLst>
              <a:ext uri="{FF2B5EF4-FFF2-40B4-BE49-F238E27FC236}">
                <a16:creationId xmlns:a16="http://schemas.microsoft.com/office/drawing/2014/main" id="{424360D8-2DC0-41F3-BECF-B0D4B6984D44}"/>
              </a:ext>
            </a:extLst>
          </p:cNvPr>
          <p:cNvSpPr/>
          <p:nvPr/>
        </p:nvSpPr>
        <p:spPr>
          <a:xfrm>
            <a:off x="371198" y="1235274"/>
            <a:ext cx="5424000" cy="1231106"/>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Customer Profile </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lgn="just" fontAlgn="auto">
              <a:spcBef>
                <a:spcPts val="0"/>
              </a:spcBef>
              <a:spcAft>
                <a:spcPts val="0"/>
              </a:spcAft>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A global provider of professional information, software solutions, and services for clinicians, nurses, accountants, lawyers, and tax, finance, audit, risk, compliance and </a:t>
            </a:r>
            <a:r>
              <a:rPr lang="en-US" sz="1200" dirty="0">
                <a:solidFill>
                  <a:prstClr val="black"/>
                </a:solidFill>
                <a:latin typeface="Segoe UI" panose="020B0502040204020203" pitchFamily="34" charset="0"/>
                <a:cs typeface="Segoe UI" panose="020B0502040204020203" pitchFamily="34" charset="0"/>
              </a:rPr>
              <a:t>regulatory sectors. The company is headquartered in Alphen aan den Rijn, Netherlands with a revenue of  with EUR 3.7 billion revenue.</a:t>
            </a:r>
          </a:p>
        </p:txBody>
      </p:sp>
      <p:sp>
        <p:nvSpPr>
          <p:cNvPr id="4" name="Rectangle 3">
            <a:extLst>
              <a:ext uri="{FF2B5EF4-FFF2-40B4-BE49-F238E27FC236}">
                <a16:creationId xmlns:a16="http://schemas.microsoft.com/office/drawing/2014/main" id="{92849DEF-D7E8-4111-B75F-7C4A00950683}"/>
              </a:ext>
            </a:extLst>
          </p:cNvPr>
          <p:cNvSpPr/>
          <p:nvPr/>
        </p:nvSpPr>
        <p:spPr>
          <a:xfrm>
            <a:off x="6396804" y="1235274"/>
            <a:ext cx="5221145" cy="1231106"/>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Key Challenges</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Tax Service Desk was flooded with User Calls resulting no bandwidth</a:t>
            </a: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Long waiting hours for Users for simple queries</a:t>
            </a: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Work Pressure resulted inaccuracy in responses</a:t>
            </a: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Huge volume of Use Cases to maintain and refer while responding</a:t>
            </a:r>
          </a:p>
        </p:txBody>
      </p:sp>
      <p:sp>
        <p:nvSpPr>
          <p:cNvPr id="6" name="Rectangle 5">
            <a:extLst>
              <a:ext uri="{FF2B5EF4-FFF2-40B4-BE49-F238E27FC236}">
                <a16:creationId xmlns:a16="http://schemas.microsoft.com/office/drawing/2014/main" id="{266723FC-5A4E-49E5-83FE-F534EFD8554A}"/>
              </a:ext>
            </a:extLst>
          </p:cNvPr>
          <p:cNvSpPr/>
          <p:nvPr/>
        </p:nvSpPr>
        <p:spPr>
          <a:xfrm>
            <a:off x="6396804" y="2749445"/>
            <a:ext cx="5221145" cy="2523768"/>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Solution Provided</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47000+ Tax Queries consolidated with answers under a natural language enabled ambience</a:t>
            </a:r>
          </a:p>
          <a:p>
            <a:pPr marL="174625" indent="-174625">
              <a:buFont typeface="Arial" panose="020B0604020202020204" pitchFamily="34" charset="0"/>
              <a:buChar cha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A cognitive platform accessible from anytime anywhere over various channels and auto-detectable multilingual capability by users for Tax related queries</a:t>
            </a:r>
          </a:p>
          <a:p>
            <a:pPr marL="174625" indent="-174625">
              <a:buFont typeface="Arial" panose="020B0604020202020204" pitchFamily="34" charset="0"/>
              <a:buChar char="•"/>
            </a:pPr>
            <a:r>
              <a:rPr lang="en-US" sz="1200" dirty="0">
                <a:solidFill>
                  <a:prstClr val="black"/>
                </a:solidFill>
                <a:latin typeface="Segoe UI" panose="020B0502040204020203" pitchFamily="34" charset="0"/>
                <a:cs typeface="Segoe UI" panose="020B0502040204020203" pitchFamily="34" charset="0"/>
              </a:rPr>
              <a:t>High Scalability to support initial load and addition of 10K+ new queries every year</a:t>
            </a:r>
          </a:p>
          <a:p>
            <a:pPr marL="174625" indent="-174625">
              <a:buFont typeface="Arial" panose="020B0604020202020204" pitchFamily="34" charset="0"/>
              <a:buChar char="•"/>
            </a:pPr>
            <a:r>
              <a:rPr lang="en-US" sz="1200" kern="0" dirty="0">
                <a:solidFill>
                  <a:srgbClr val="000000"/>
                </a:solidFill>
                <a:latin typeface="Segoe UI" pitchFamily="34" charset="0"/>
                <a:ea typeface="Segoe UI" pitchFamily="34" charset="0"/>
                <a:cs typeface="Segoe UI" pitchFamily="34" charset="0"/>
              </a:rPr>
              <a:t>High accuracy w.r.t. query responses resulting significant improvement in user satisfaction</a:t>
            </a:r>
          </a:p>
          <a:p>
            <a:pPr marL="174625" indent="-174625">
              <a:buFont typeface="Arial" panose="020B0604020202020204" pitchFamily="34" charset="0"/>
              <a:buChar char="•"/>
            </a:pPr>
            <a:r>
              <a:rPr lang="en-US" sz="1200" kern="0" dirty="0">
                <a:solidFill>
                  <a:srgbClr val="000000"/>
                </a:solidFill>
                <a:latin typeface="Segoe UI" pitchFamily="34" charset="0"/>
                <a:ea typeface="Segoe UI" pitchFamily="34" charset="0"/>
                <a:cs typeface="Segoe UI" pitchFamily="34" charset="0"/>
              </a:rPr>
              <a:t>Automation of query resolution energized internal operations and improved service quality</a:t>
            </a:r>
            <a:endParaRPr lang="en-IN" sz="1200" dirty="0">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0376EEDE-A8AE-4D99-BB2A-3347D952DD93}"/>
              </a:ext>
            </a:extLst>
          </p:cNvPr>
          <p:cNvPicPr>
            <a:picLocks noChangeAspect="1"/>
          </p:cNvPicPr>
          <p:nvPr/>
        </p:nvPicPr>
        <p:blipFill>
          <a:blip r:embed="rId3"/>
          <a:stretch>
            <a:fillRect/>
          </a:stretch>
        </p:blipFill>
        <p:spPr>
          <a:xfrm>
            <a:off x="462591" y="2839880"/>
            <a:ext cx="5332607" cy="1874995"/>
          </a:xfrm>
          <a:prstGeom prst="rect">
            <a:avLst/>
          </a:prstGeom>
        </p:spPr>
      </p:pic>
    </p:spTree>
    <p:extLst>
      <p:ext uri="{BB962C8B-B14F-4D97-AF65-F5344CB8AC3E}">
        <p14:creationId xmlns:p14="http://schemas.microsoft.com/office/powerpoint/2010/main" val="413400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8465-8327-4602-B791-2986C0548ABD}"/>
              </a:ext>
            </a:extLst>
          </p:cNvPr>
          <p:cNvSpPr txBox="1"/>
          <p:nvPr/>
        </p:nvSpPr>
        <p:spPr>
          <a:xfrm>
            <a:off x="239842" y="0"/>
            <a:ext cx="9713626" cy="861774"/>
          </a:xfrm>
          <a:prstGeom prst="rect">
            <a:avLst/>
          </a:prstGeom>
          <a:noFill/>
        </p:spPr>
        <p:txBody>
          <a:bodyPr wrap="square" rtlCol="0">
            <a:spAutoFit/>
          </a:bodyPr>
          <a:lstStyle/>
          <a:p>
            <a:r>
              <a:rPr lang="en-IN" sz="3200" b="1" dirty="0">
                <a:solidFill>
                  <a:srgbClr val="2F8CAD"/>
                </a:solidFill>
                <a:latin typeface="Segoe UI" panose="020B0502040204020203" pitchFamily="34" charset="0"/>
                <a:cs typeface="Segoe UI" panose="020B0502040204020203" pitchFamily="34" charset="0"/>
              </a:rPr>
              <a:t>Partner Process Automation</a:t>
            </a:r>
          </a:p>
          <a:p>
            <a:r>
              <a:rPr lang="en-IN" b="1" dirty="0">
                <a:solidFill>
                  <a:srgbClr val="C00000"/>
                </a:solidFill>
                <a:latin typeface="Segoe UI" panose="020B0502040204020203" pitchFamily="34" charset="0"/>
                <a:cs typeface="Segoe UI" panose="020B0502040204020203" pitchFamily="34" charset="0"/>
              </a:rPr>
              <a:t>at Global Pharmaceutical Conglomerate</a:t>
            </a:r>
          </a:p>
        </p:txBody>
      </p:sp>
      <p:sp>
        <p:nvSpPr>
          <p:cNvPr id="3" name="Rectangle 2">
            <a:extLst>
              <a:ext uri="{FF2B5EF4-FFF2-40B4-BE49-F238E27FC236}">
                <a16:creationId xmlns:a16="http://schemas.microsoft.com/office/drawing/2014/main" id="{4051DB9C-40C1-4EF0-888B-EAB97ACB270C}"/>
              </a:ext>
            </a:extLst>
          </p:cNvPr>
          <p:cNvSpPr/>
          <p:nvPr/>
        </p:nvSpPr>
        <p:spPr>
          <a:xfrm>
            <a:off x="371198" y="1235274"/>
            <a:ext cx="5328000" cy="1231106"/>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Customer Profile </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lgn="just" fontAlgn="auto">
              <a:spcBef>
                <a:spcPts val="0"/>
              </a:spcBef>
              <a:spcAft>
                <a:spcPts val="0"/>
              </a:spcAft>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Customer is a Multinational Healthcare Company that operates worldwide under two divisions – pharmaceuticals and diagnostics. Headquartered at Basel, Switzerland with 94K+ employee base globally recording a market cap of US$ 209Bn+.  </a:t>
            </a:r>
          </a:p>
        </p:txBody>
      </p:sp>
      <p:sp>
        <p:nvSpPr>
          <p:cNvPr id="4" name="Rectangle 3">
            <a:extLst>
              <a:ext uri="{FF2B5EF4-FFF2-40B4-BE49-F238E27FC236}">
                <a16:creationId xmlns:a16="http://schemas.microsoft.com/office/drawing/2014/main" id="{318B8639-8318-4920-9659-C6F638E19824}"/>
              </a:ext>
            </a:extLst>
          </p:cNvPr>
          <p:cNvSpPr/>
          <p:nvPr/>
        </p:nvSpPr>
        <p:spPr>
          <a:xfrm>
            <a:off x="6096000" y="1235274"/>
            <a:ext cx="5399314" cy="1785104"/>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Key Challenges</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Business Processes are not integrated resulting a lot of Human Dependency</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Processes are slow and error prone due to huge workload on employees</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Overall Productivity becomes low due to slow processes and reduced workforce motivation</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Relationship with Vendors / Partners deteriorates because of lack of transparency and delayed operations</a:t>
            </a:r>
            <a:endParaRPr lang="en-IN" sz="1200"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E8939951-D3AA-455D-BDCB-3A26A8813ABE}"/>
              </a:ext>
            </a:extLst>
          </p:cNvPr>
          <p:cNvSpPr/>
          <p:nvPr/>
        </p:nvSpPr>
        <p:spPr>
          <a:xfrm>
            <a:off x="6095999" y="3393878"/>
            <a:ext cx="5399313" cy="1969770"/>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Solution Provided</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Implemented a Solution having three components RPA, BPM and Conversation UI working hand in hand</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cs typeface="Segoe UI" panose="020B0502040204020203" pitchFamily="34" charset="0"/>
              </a:rPr>
              <a:t>RPA Process initiation based on Natural Language Commands given via conversational interfaces</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cs typeface="Segoe UI" panose="020B0502040204020203" pitchFamily="34" charset="0"/>
              </a:rPr>
              <a:t>Query and Transactions on BPM backend directly from conversational UI based on user’s privilege and access level</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cs typeface="Segoe UI" panose="020B0502040204020203" pitchFamily="34" charset="0"/>
              </a:rPr>
              <a:t>Generic FAQ responses and Standard Dashboard display within Intelligent Chat interface itself</a:t>
            </a:r>
            <a:endParaRPr lang="en-IN" sz="1200" dirty="0">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B6AAD30D-F7C3-40A5-8AC2-22F645E221BE}"/>
              </a:ext>
            </a:extLst>
          </p:cNvPr>
          <p:cNvPicPr>
            <a:picLocks noChangeAspect="1"/>
          </p:cNvPicPr>
          <p:nvPr/>
        </p:nvPicPr>
        <p:blipFill>
          <a:blip r:embed="rId3"/>
          <a:stretch>
            <a:fillRect/>
          </a:stretch>
        </p:blipFill>
        <p:spPr>
          <a:xfrm>
            <a:off x="466049" y="3015110"/>
            <a:ext cx="5233149" cy="2446147"/>
          </a:xfrm>
          <a:prstGeom prst="rect">
            <a:avLst/>
          </a:prstGeom>
        </p:spPr>
      </p:pic>
    </p:spTree>
    <p:extLst>
      <p:ext uri="{BB962C8B-B14F-4D97-AF65-F5344CB8AC3E}">
        <p14:creationId xmlns:p14="http://schemas.microsoft.com/office/powerpoint/2010/main" val="352871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8465-8327-4602-B791-2986C0548ABD}"/>
              </a:ext>
            </a:extLst>
          </p:cNvPr>
          <p:cNvSpPr txBox="1"/>
          <p:nvPr/>
        </p:nvSpPr>
        <p:spPr>
          <a:xfrm>
            <a:off x="239842" y="0"/>
            <a:ext cx="9713626" cy="861774"/>
          </a:xfrm>
          <a:prstGeom prst="rect">
            <a:avLst/>
          </a:prstGeom>
          <a:noFill/>
        </p:spPr>
        <p:txBody>
          <a:bodyPr wrap="square" rtlCol="0">
            <a:spAutoFit/>
          </a:bodyPr>
          <a:lstStyle/>
          <a:p>
            <a:r>
              <a:rPr lang="en-IN" sz="3200" b="1" dirty="0">
                <a:solidFill>
                  <a:srgbClr val="2F8CAD"/>
                </a:solidFill>
                <a:latin typeface="Segoe UI" panose="020B0502040204020203" pitchFamily="34" charset="0"/>
                <a:cs typeface="Segoe UI" panose="020B0502040204020203" pitchFamily="34" charset="0"/>
              </a:rPr>
              <a:t>Retail Banking Customer Assistant</a:t>
            </a:r>
          </a:p>
          <a:p>
            <a:r>
              <a:rPr lang="en-IN" b="1" dirty="0">
                <a:solidFill>
                  <a:srgbClr val="C00000"/>
                </a:solidFill>
                <a:latin typeface="Segoe UI" panose="020B0502040204020203" pitchFamily="34" charset="0"/>
                <a:cs typeface="Segoe UI" panose="020B0502040204020203" pitchFamily="34" charset="0"/>
              </a:rPr>
              <a:t>at Largest German Bank</a:t>
            </a:r>
          </a:p>
        </p:txBody>
      </p:sp>
      <p:sp>
        <p:nvSpPr>
          <p:cNvPr id="3" name="Rectangle 2">
            <a:extLst>
              <a:ext uri="{FF2B5EF4-FFF2-40B4-BE49-F238E27FC236}">
                <a16:creationId xmlns:a16="http://schemas.microsoft.com/office/drawing/2014/main" id="{26C72D04-B274-41F6-A790-321DED2F1DEC}"/>
              </a:ext>
            </a:extLst>
          </p:cNvPr>
          <p:cNvSpPr/>
          <p:nvPr/>
        </p:nvSpPr>
        <p:spPr>
          <a:xfrm>
            <a:off x="371198" y="1235274"/>
            <a:ext cx="4944380" cy="1231106"/>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Customer Profile </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lgn="just" fontAlgn="auto">
              <a:spcBef>
                <a:spcPts val="0"/>
              </a:spcBef>
              <a:spcAft>
                <a:spcPts val="0"/>
              </a:spcAft>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Bank operates in 58 countries being 15</a:t>
            </a:r>
            <a:r>
              <a:rPr lang="en-US" sz="1200" baseline="30000" dirty="0">
                <a:solidFill>
                  <a:prstClr val="black"/>
                </a:solidFill>
                <a:latin typeface="Segoe UI" panose="020B0502040204020203" pitchFamily="34" charset="0"/>
                <a:ea typeface="Segoe UI" panose="020B0502040204020203" pitchFamily="34" charset="0"/>
                <a:cs typeface="Segoe UI" panose="020B0502040204020203" pitchFamily="34" charset="0"/>
              </a:rPr>
              <a:t>th</a:t>
            </a: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 largest bank in the world by its assets. Headquarter in Frankfurt having revenue of 25+ Billion Euro. Operates in all segments like Private &amp; Commercial Banking, Corporate &amp; Investment Banking and Asset Management.</a:t>
            </a:r>
          </a:p>
        </p:txBody>
      </p:sp>
      <p:sp>
        <p:nvSpPr>
          <p:cNvPr id="4" name="Rectangle 3">
            <a:extLst>
              <a:ext uri="{FF2B5EF4-FFF2-40B4-BE49-F238E27FC236}">
                <a16:creationId xmlns:a16="http://schemas.microsoft.com/office/drawing/2014/main" id="{327309EC-1F3C-43BE-AD67-E1FD496C3FEA}"/>
              </a:ext>
            </a:extLst>
          </p:cNvPr>
          <p:cNvSpPr/>
          <p:nvPr/>
        </p:nvSpPr>
        <p:spPr>
          <a:xfrm>
            <a:off x="6611225" y="1235274"/>
            <a:ext cx="4803702" cy="1231106"/>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Key Challenges</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Customers were facing issues in following the right navigation to access personal data and execute required transactions</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A single point entry for all Retail Banking operations without any involvement of Banking Executive</a:t>
            </a:r>
            <a:endParaRPr lang="en-IN" sz="1200"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C9D44C05-16D1-4D87-B9C7-992721523919}"/>
              </a:ext>
            </a:extLst>
          </p:cNvPr>
          <p:cNvSpPr/>
          <p:nvPr/>
        </p:nvSpPr>
        <p:spPr>
          <a:xfrm>
            <a:off x="6611225" y="2839880"/>
            <a:ext cx="4803702" cy="1969770"/>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Solution Provided</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lvl="0" indent="-171450" algn="just">
              <a:buFont typeface="Arial" panose="020B0604020202020204" pitchFamily="34" charset="0"/>
              <a:buChar char="•"/>
              <a:defRPr/>
            </a:pPr>
            <a:r>
              <a:rPr lang="en-US" sz="1200" kern="0" dirty="0">
                <a:solidFill>
                  <a:prstClr val="black"/>
                </a:solidFill>
                <a:latin typeface="Segoe UI" panose="020B0502040204020203" pitchFamily="34" charset="0"/>
                <a:ea typeface="Segoe UI" panose="020B0502040204020203" pitchFamily="34" charset="0"/>
                <a:cs typeface="Segoe UI" panose="020B0502040204020203" pitchFamily="34" charset="0"/>
              </a:rPr>
              <a:t>Retail Banking BOT catering to both anonymous and authenticated customers</a:t>
            </a:r>
          </a:p>
          <a:p>
            <a:pPr marL="171450" lvl="0" indent="-171450" algn="just">
              <a:buFont typeface="Arial" panose="020B0604020202020204" pitchFamily="34" charset="0"/>
              <a:buChar char="•"/>
              <a:defRPr/>
            </a:pPr>
            <a:r>
              <a:rPr lang="en-US" sz="1200" kern="0" dirty="0">
                <a:solidFill>
                  <a:srgbClr val="000000"/>
                </a:solidFill>
                <a:latin typeface="Segoe UI" pitchFamily="34" charset="0"/>
                <a:ea typeface="Segoe UI" pitchFamily="34" charset="0"/>
                <a:cs typeface="Segoe UI" pitchFamily="34" charset="0"/>
              </a:rPr>
              <a:t>Available on Retail Banking Website as well as Voice BOT direct access</a:t>
            </a:r>
          </a:p>
          <a:p>
            <a:pPr marL="171450" lvl="0" indent="-171450" algn="just">
              <a:buFont typeface="Arial" panose="020B0604020202020204" pitchFamily="34" charset="0"/>
              <a:buChar char="•"/>
              <a:defRPr/>
            </a:pPr>
            <a:r>
              <a:rPr lang="en-US" sz="1200" kern="0" dirty="0">
                <a:solidFill>
                  <a:srgbClr val="000000"/>
                </a:solidFill>
                <a:latin typeface="Segoe UI" pitchFamily="34" charset="0"/>
                <a:ea typeface="Segoe UI" pitchFamily="34" charset="0"/>
                <a:cs typeface="Segoe UI" pitchFamily="34" charset="0"/>
              </a:rPr>
              <a:t>Handles query, transactions, recommendation, proactive notifications etc.</a:t>
            </a:r>
          </a:p>
          <a:p>
            <a:pPr marL="171450" lvl="0" indent="-171450" algn="just">
              <a:buFont typeface="Arial" panose="020B0604020202020204" pitchFamily="34" charset="0"/>
              <a:buChar char="•"/>
              <a:defRPr/>
            </a:pPr>
            <a:r>
              <a:rPr lang="en-US" sz="1200" kern="0" dirty="0">
                <a:solidFill>
                  <a:srgbClr val="000000"/>
                </a:solidFill>
                <a:latin typeface="Segoe UI" pitchFamily="34" charset="0"/>
                <a:ea typeface="Segoe UI" pitchFamily="34" charset="0"/>
                <a:cs typeface="Segoe UI" pitchFamily="34" charset="0"/>
              </a:rPr>
              <a:t>Personalized and Data Classified content, information and data delivery over BOT interface</a:t>
            </a:r>
          </a:p>
        </p:txBody>
      </p:sp>
      <p:pic>
        <p:nvPicPr>
          <p:cNvPr id="7" name="Picture 6">
            <a:extLst>
              <a:ext uri="{FF2B5EF4-FFF2-40B4-BE49-F238E27FC236}">
                <a16:creationId xmlns:a16="http://schemas.microsoft.com/office/drawing/2014/main" id="{DAFF688A-A358-4266-9EA3-4BC9842E5B02}"/>
              </a:ext>
            </a:extLst>
          </p:cNvPr>
          <p:cNvPicPr>
            <a:picLocks noChangeAspect="1"/>
          </p:cNvPicPr>
          <p:nvPr/>
        </p:nvPicPr>
        <p:blipFill>
          <a:blip r:embed="rId3"/>
          <a:stretch>
            <a:fillRect/>
          </a:stretch>
        </p:blipFill>
        <p:spPr>
          <a:xfrm>
            <a:off x="458937" y="2956752"/>
            <a:ext cx="5740896" cy="2657823"/>
          </a:xfrm>
          <a:prstGeom prst="rect">
            <a:avLst/>
          </a:prstGeom>
        </p:spPr>
      </p:pic>
    </p:spTree>
    <p:extLst>
      <p:ext uri="{BB962C8B-B14F-4D97-AF65-F5344CB8AC3E}">
        <p14:creationId xmlns:p14="http://schemas.microsoft.com/office/powerpoint/2010/main" val="124442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8465-8327-4602-B791-2986C0548ABD}"/>
              </a:ext>
            </a:extLst>
          </p:cNvPr>
          <p:cNvSpPr txBox="1"/>
          <p:nvPr/>
        </p:nvSpPr>
        <p:spPr>
          <a:xfrm>
            <a:off x="239842" y="0"/>
            <a:ext cx="9713626" cy="861774"/>
          </a:xfrm>
          <a:prstGeom prst="rect">
            <a:avLst/>
          </a:prstGeom>
          <a:noFill/>
        </p:spPr>
        <p:txBody>
          <a:bodyPr wrap="square" rtlCol="0">
            <a:spAutoFit/>
          </a:bodyPr>
          <a:lstStyle/>
          <a:p>
            <a:r>
              <a:rPr lang="en-IN" sz="3200" b="1" dirty="0">
                <a:solidFill>
                  <a:srgbClr val="2F8CAD"/>
                </a:solidFill>
                <a:latin typeface="Segoe UI" panose="020B0502040204020203" pitchFamily="34" charset="0"/>
                <a:cs typeface="Segoe UI" panose="020B0502040204020203" pitchFamily="34" charset="0"/>
              </a:rPr>
              <a:t>Pizza Ordering Agent</a:t>
            </a:r>
          </a:p>
          <a:p>
            <a:r>
              <a:rPr lang="en-IN" b="1" dirty="0">
                <a:solidFill>
                  <a:srgbClr val="C00000"/>
                </a:solidFill>
                <a:latin typeface="Segoe UI" panose="020B0502040204020203" pitchFamily="34" charset="0"/>
                <a:cs typeface="Segoe UI" panose="020B0502040204020203" pitchFamily="34" charset="0"/>
              </a:rPr>
              <a:t>at America’s 3</a:t>
            </a:r>
            <a:r>
              <a:rPr lang="en-IN" b="1" baseline="30000" dirty="0">
                <a:solidFill>
                  <a:srgbClr val="C00000"/>
                </a:solidFill>
                <a:latin typeface="Segoe UI" panose="020B0502040204020203" pitchFamily="34" charset="0"/>
                <a:cs typeface="Segoe UI" panose="020B0502040204020203" pitchFamily="34" charset="0"/>
              </a:rPr>
              <a:t>rd</a:t>
            </a:r>
            <a:r>
              <a:rPr lang="en-IN" b="1" dirty="0">
                <a:solidFill>
                  <a:srgbClr val="C00000"/>
                </a:solidFill>
                <a:latin typeface="Segoe UI" panose="020B0502040204020203" pitchFamily="34" charset="0"/>
                <a:cs typeface="Segoe UI" panose="020B0502040204020203" pitchFamily="34" charset="0"/>
              </a:rPr>
              <a:t> largest Pizza Chain</a:t>
            </a:r>
          </a:p>
        </p:txBody>
      </p:sp>
      <p:sp>
        <p:nvSpPr>
          <p:cNvPr id="3" name="Rectangle 2">
            <a:extLst>
              <a:ext uri="{FF2B5EF4-FFF2-40B4-BE49-F238E27FC236}">
                <a16:creationId xmlns:a16="http://schemas.microsoft.com/office/drawing/2014/main" id="{E90FF3F9-BB58-4A32-AB8A-A6D4564335B4}"/>
              </a:ext>
            </a:extLst>
          </p:cNvPr>
          <p:cNvSpPr/>
          <p:nvPr/>
        </p:nvSpPr>
        <p:spPr>
          <a:xfrm>
            <a:off x="371198" y="1235274"/>
            <a:ext cx="5600117" cy="1046440"/>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Customer Profile </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lgn="just" fontAlgn="auto">
              <a:spcBef>
                <a:spcPts val="0"/>
              </a:spcBef>
              <a:spcAft>
                <a:spcPts val="0"/>
              </a:spcAft>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America's 3rd largest Pizza chain, founded in 1984 and headquartered in Jeffersontown Kentucky, having 5200+ stores.  Numbers show a Revenue of US$ 1.78 billion with 20700+ employees on ground.</a:t>
            </a:r>
          </a:p>
        </p:txBody>
      </p:sp>
      <p:sp>
        <p:nvSpPr>
          <p:cNvPr id="4" name="Rectangle 3">
            <a:extLst>
              <a:ext uri="{FF2B5EF4-FFF2-40B4-BE49-F238E27FC236}">
                <a16:creationId xmlns:a16="http://schemas.microsoft.com/office/drawing/2014/main" id="{35EC64DA-EEF9-422D-B078-78CAE9230E29}"/>
              </a:ext>
            </a:extLst>
          </p:cNvPr>
          <p:cNvSpPr/>
          <p:nvPr/>
        </p:nvSpPr>
        <p:spPr>
          <a:xfrm>
            <a:off x="6497222" y="1235274"/>
            <a:ext cx="4967947" cy="1600438"/>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Key Challenges</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Customer was experiencing a drop in sales attributed to the fact that competitors being able to provide innovative service and attracting more customers</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Consequently stock price was also falling</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Customer wanted a better Experience delivery to its customers by modernizing their IT to remain competitive</a:t>
            </a:r>
            <a:endParaRPr lang="en-IN" sz="1200"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4162E968-DD94-4752-9AA4-6025C4806882}"/>
              </a:ext>
            </a:extLst>
          </p:cNvPr>
          <p:cNvSpPr/>
          <p:nvPr/>
        </p:nvSpPr>
        <p:spPr>
          <a:xfrm>
            <a:off x="6497222" y="3209212"/>
            <a:ext cx="4967946" cy="1600438"/>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Solution Provided</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Voice BOT based ordering solution driven by ADAz.IA platform deploying a virtual assistant in voice mode over Amazon Alexa</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ADAz.IA based solution was available on various channels like FB Messenger, Telegram, Web based Voice Chat, Twilio etc.  </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The voice ordering solution was made secured using a tokenization service </a:t>
            </a:r>
            <a:endParaRPr lang="en-US" sz="1200" kern="0" dirty="0">
              <a:solidFill>
                <a:srgbClr val="000000"/>
              </a:solidFill>
              <a:latin typeface="Segoe UI" pitchFamily="34" charset="0"/>
              <a:ea typeface="Segoe UI" pitchFamily="34" charset="0"/>
              <a:cs typeface="Segoe UI" pitchFamily="34" charset="0"/>
            </a:endParaRPr>
          </a:p>
        </p:txBody>
      </p:sp>
      <p:grpSp>
        <p:nvGrpSpPr>
          <p:cNvPr id="2" name="Group 1">
            <a:extLst>
              <a:ext uri="{FF2B5EF4-FFF2-40B4-BE49-F238E27FC236}">
                <a16:creationId xmlns:a16="http://schemas.microsoft.com/office/drawing/2014/main" id="{DFA4853F-0F38-48C5-9882-970B2E762EF4}"/>
              </a:ext>
            </a:extLst>
          </p:cNvPr>
          <p:cNvGrpSpPr/>
          <p:nvPr/>
        </p:nvGrpSpPr>
        <p:grpSpPr>
          <a:xfrm>
            <a:off x="471860" y="2839880"/>
            <a:ext cx="5750018" cy="3285189"/>
            <a:chOff x="5877873" y="1272296"/>
            <a:chExt cx="5750018" cy="3285189"/>
          </a:xfrm>
        </p:grpSpPr>
        <p:pic>
          <p:nvPicPr>
            <p:cNvPr id="7" name="Picture 6">
              <a:extLst>
                <a:ext uri="{FF2B5EF4-FFF2-40B4-BE49-F238E27FC236}">
                  <a16:creationId xmlns:a16="http://schemas.microsoft.com/office/drawing/2014/main" id="{AE081E99-91C1-448F-A3B5-869007A977B2}"/>
                </a:ext>
              </a:extLst>
            </p:cNvPr>
            <p:cNvPicPr>
              <a:picLocks noChangeAspect="1"/>
            </p:cNvPicPr>
            <p:nvPr/>
          </p:nvPicPr>
          <p:blipFill>
            <a:blip r:embed="rId3"/>
            <a:stretch>
              <a:fillRect/>
            </a:stretch>
          </p:blipFill>
          <p:spPr>
            <a:xfrm>
              <a:off x="5877873" y="1272296"/>
              <a:ext cx="5499455" cy="2647016"/>
            </a:xfrm>
            <a:prstGeom prst="rect">
              <a:avLst/>
            </a:prstGeom>
          </p:spPr>
        </p:pic>
        <p:pic>
          <p:nvPicPr>
            <p:cNvPr id="8" name="Picture 7" descr="Image result for alexa echo">
              <a:extLst>
                <a:ext uri="{FF2B5EF4-FFF2-40B4-BE49-F238E27FC236}">
                  <a16:creationId xmlns:a16="http://schemas.microsoft.com/office/drawing/2014/main" id="{0258BAEC-5790-4601-BDC6-51E96EF27C81}"/>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207" t="12598" r="22427" b="12169"/>
            <a:stretch/>
          </p:blipFill>
          <p:spPr bwMode="auto">
            <a:xfrm>
              <a:off x="10202314" y="3087361"/>
              <a:ext cx="811429" cy="14701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1BC40CE-6272-428A-858F-480478EAE8D0}"/>
                </a:ext>
              </a:extLst>
            </p:cNvPr>
            <p:cNvSpPr txBox="1"/>
            <p:nvPr/>
          </p:nvSpPr>
          <p:spPr>
            <a:xfrm>
              <a:off x="10931855" y="4007281"/>
              <a:ext cx="696036" cy="400110"/>
            </a:xfrm>
            <a:prstGeom prst="rect">
              <a:avLst/>
            </a:prstGeom>
            <a:noFill/>
          </p:spPr>
          <p:txBody>
            <a:bodyPr wrap="square" rtlCol="0">
              <a:spAutoFit/>
            </a:bodyPr>
            <a:lstStyle/>
            <a:p>
              <a:r>
                <a:rPr lang="en-IN" sz="1000" b="1" dirty="0">
                  <a:latin typeface="Segoe UI" panose="020B0502040204020203" pitchFamily="34" charset="0"/>
                  <a:cs typeface="Segoe UI" panose="020B0502040204020203" pitchFamily="34" charset="0"/>
                </a:rPr>
                <a:t>Amazon Alexa</a:t>
              </a:r>
            </a:p>
          </p:txBody>
        </p:sp>
      </p:grpSp>
    </p:spTree>
    <p:extLst>
      <p:ext uri="{BB962C8B-B14F-4D97-AF65-F5344CB8AC3E}">
        <p14:creationId xmlns:p14="http://schemas.microsoft.com/office/powerpoint/2010/main" val="3643460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8465-8327-4602-B791-2986C0548ABD}"/>
              </a:ext>
            </a:extLst>
          </p:cNvPr>
          <p:cNvSpPr txBox="1"/>
          <p:nvPr/>
        </p:nvSpPr>
        <p:spPr>
          <a:xfrm>
            <a:off x="239842" y="0"/>
            <a:ext cx="9713626" cy="861774"/>
          </a:xfrm>
          <a:prstGeom prst="rect">
            <a:avLst/>
          </a:prstGeom>
          <a:noFill/>
        </p:spPr>
        <p:txBody>
          <a:bodyPr wrap="square" rtlCol="0">
            <a:spAutoFit/>
          </a:bodyPr>
          <a:lstStyle/>
          <a:p>
            <a:r>
              <a:rPr lang="en-IN" sz="3200" b="1" dirty="0">
                <a:solidFill>
                  <a:srgbClr val="2F8CAD"/>
                </a:solidFill>
                <a:latin typeface="Segoe UI" panose="020B0502040204020203" pitchFamily="34" charset="0"/>
                <a:cs typeface="Segoe UI" panose="020B0502040204020203" pitchFamily="34" charset="0"/>
              </a:rPr>
              <a:t>Online Product Search Agent</a:t>
            </a:r>
          </a:p>
          <a:p>
            <a:r>
              <a:rPr lang="en-IN" b="1" dirty="0">
                <a:solidFill>
                  <a:srgbClr val="C00000"/>
                </a:solidFill>
                <a:latin typeface="Segoe UI" panose="020B0502040204020203" pitchFamily="34" charset="0"/>
                <a:cs typeface="Segoe UI" panose="020B0502040204020203" pitchFamily="34" charset="0"/>
              </a:rPr>
              <a:t>at World’s Favourite Coffee Maker</a:t>
            </a:r>
          </a:p>
        </p:txBody>
      </p:sp>
      <p:sp>
        <p:nvSpPr>
          <p:cNvPr id="3" name="Rectangle 2">
            <a:extLst>
              <a:ext uri="{FF2B5EF4-FFF2-40B4-BE49-F238E27FC236}">
                <a16:creationId xmlns:a16="http://schemas.microsoft.com/office/drawing/2014/main" id="{8A0F1825-C6DF-4E07-834A-8C4C55C28356}"/>
              </a:ext>
            </a:extLst>
          </p:cNvPr>
          <p:cNvSpPr/>
          <p:nvPr/>
        </p:nvSpPr>
        <p:spPr>
          <a:xfrm>
            <a:off x="371198" y="1235274"/>
            <a:ext cx="5927302" cy="1046440"/>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Customer Profile </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lgn="just" fontAlgn="auto">
              <a:spcBef>
                <a:spcPts val="0"/>
              </a:spcBef>
              <a:spcAft>
                <a:spcPts val="0"/>
              </a:spcAft>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Customer is a Swiss multinational Food and Beverage Conglomerate headquartered at Vevey, with a revenue of around CHF 90 Mn and global employee base of more than 300 thousands. </a:t>
            </a:r>
          </a:p>
        </p:txBody>
      </p:sp>
      <p:sp>
        <p:nvSpPr>
          <p:cNvPr id="4" name="Rectangle 3">
            <a:extLst>
              <a:ext uri="{FF2B5EF4-FFF2-40B4-BE49-F238E27FC236}">
                <a16:creationId xmlns:a16="http://schemas.microsoft.com/office/drawing/2014/main" id="{762248D9-86E3-4DF0-9B12-2166D77BEF2E}"/>
              </a:ext>
            </a:extLst>
          </p:cNvPr>
          <p:cNvSpPr/>
          <p:nvPr/>
        </p:nvSpPr>
        <p:spPr>
          <a:xfrm>
            <a:off x="6822240" y="1235274"/>
            <a:ext cx="4642929" cy="1415772"/>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Key Challenges</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Reduced Customer Footfall on the Product Portal</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Complex or unclear Search Mechanism</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No direct connect to associated information like ecommerce and related location information etc. after search</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No facility for anytime anywhere Product Search</a:t>
            </a:r>
            <a:endParaRPr lang="en-IN" sz="1200"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21A2B722-8606-4587-AFF7-1B6A427169B7}"/>
              </a:ext>
            </a:extLst>
          </p:cNvPr>
          <p:cNvSpPr/>
          <p:nvPr/>
        </p:nvSpPr>
        <p:spPr>
          <a:xfrm>
            <a:off x="6822240" y="3024546"/>
            <a:ext cx="4642929" cy="1415772"/>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Solution Provided</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lvl="0" indent="-171450" algn="just">
              <a:buFont typeface="Arial" panose="020B0604020202020204" pitchFamily="34" charset="0"/>
              <a:buChar char="•"/>
              <a:defRPr/>
            </a:pPr>
            <a:r>
              <a:rPr lang="en-US" sz="1200" kern="0" dirty="0">
                <a:solidFill>
                  <a:prstClr val="black"/>
                </a:solidFill>
                <a:latin typeface="Segoe UI" panose="020B0502040204020203" pitchFamily="34" charset="0"/>
                <a:ea typeface="Segoe UI" panose="020B0502040204020203" pitchFamily="34" charset="0"/>
                <a:cs typeface="Segoe UI" panose="020B0502040204020203" pitchFamily="34" charset="0"/>
              </a:rPr>
              <a:t>A chat based virtual helper to browse &amp; search Product Catalog</a:t>
            </a:r>
          </a:p>
          <a:p>
            <a:pPr marL="171450" lvl="0" indent="-171450" algn="just">
              <a:buFont typeface="Arial" panose="020B0604020202020204" pitchFamily="34" charset="0"/>
              <a:buChar char="•"/>
              <a:defRPr/>
            </a:pPr>
            <a:r>
              <a:rPr lang="en-US" sz="1200" kern="0" dirty="0">
                <a:solidFill>
                  <a:prstClr val="black"/>
                </a:solidFill>
                <a:latin typeface="Segoe UI" panose="020B0502040204020203" pitchFamily="34" charset="0"/>
                <a:ea typeface="Segoe UI" panose="020B0502040204020203" pitchFamily="34" charset="0"/>
                <a:cs typeface="Segoe UI" panose="020B0502040204020203" pitchFamily="34" charset="0"/>
              </a:rPr>
              <a:t>Availability on Website as well as through voice apps like Google Assistant and Alexa</a:t>
            </a:r>
          </a:p>
          <a:p>
            <a:pPr marL="171450" lvl="0" indent="-171450" algn="just">
              <a:buFont typeface="Arial" panose="020B0604020202020204" pitchFamily="34" charset="0"/>
              <a:buChar char="•"/>
              <a:defRPr/>
            </a:pPr>
            <a:r>
              <a:rPr lang="en-US" sz="1200" kern="0" dirty="0">
                <a:solidFill>
                  <a:prstClr val="black"/>
                </a:solidFill>
                <a:latin typeface="Segoe UI" panose="020B0502040204020203" pitchFamily="34" charset="0"/>
                <a:ea typeface="Segoe UI" panose="020B0502040204020203" pitchFamily="34" charset="0"/>
                <a:cs typeface="Segoe UI" panose="020B0502040204020203" pitchFamily="34" charset="0"/>
              </a:rPr>
              <a:t>Direct Connects to e-commerce channel and links to purchase</a:t>
            </a:r>
          </a:p>
          <a:p>
            <a:pPr marL="171450" lvl="0" indent="-171450" algn="just">
              <a:buFont typeface="Arial" panose="020B0604020202020204" pitchFamily="34" charset="0"/>
              <a:buChar char="•"/>
              <a:defRPr/>
            </a:pPr>
            <a:r>
              <a:rPr lang="en-US" sz="1200" kern="0" dirty="0">
                <a:solidFill>
                  <a:prstClr val="black"/>
                </a:solidFill>
                <a:latin typeface="Segoe UI" panose="020B0502040204020203" pitchFamily="34" charset="0"/>
                <a:ea typeface="Segoe UI" panose="020B0502040204020203" pitchFamily="34" charset="0"/>
                <a:cs typeface="Segoe UI" panose="020B0502040204020203" pitchFamily="34" charset="0"/>
              </a:rPr>
              <a:t>Upsell through Recipe Download related to searched Products</a:t>
            </a:r>
            <a:endParaRPr lang="en-US" sz="1200" kern="0" dirty="0">
              <a:solidFill>
                <a:srgbClr val="000000"/>
              </a:solidFill>
              <a:latin typeface="Segoe UI" pitchFamily="34" charset="0"/>
              <a:ea typeface="Segoe UI" pitchFamily="34" charset="0"/>
              <a:cs typeface="Segoe UI" pitchFamily="34" charset="0"/>
            </a:endParaRPr>
          </a:p>
        </p:txBody>
      </p:sp>
      <p:pic>
        <p:nvPicPr>
          <p:cNvPr id="7" name="Picture 6">
            <a:extLst>
              <a:ext uri="{FF2B5EF4-FFF2-40B4-BE49-F238E27FC236}">
                <a16:creationId xmlns:a16="http://schemas.microsoft.com/office/drawing/2014/main" id="{1728E171-654D-4A62-AFCE-B1A440AD615D}"/>
              </a:ext>
            </a:extLst>
          </p:cNvPr>
          <p:cNvPicPr>
            <a:picLocks noChangeAspect="1"/>
          </p:cNvPicPr>
          <p:nvPr/>
        </p:nvPicPr>
        <p:blipFill>
          <a:blip r:embed="rId3"/>
          <a:stretch>
            <a:fillRect/>
          </a:stretch>
        </p:blipFill>
        <p:spPr>
          <a:xfrm>
            <a:off x="464833" y="2681773"/>
            <a:ext cx="5927302" cy="2725561"/>
          </a:xfrm>
          <a:prstGeom prst="rect">
            <a:avLst/>
          </a:prstGeom>
        </p:spPr>
      </p:pic>
    </p:spTree>
    <p:extLst>
      <p:ext uri="{BB962C8B-B14F-4D97-AF65-F5344CB8AC3E}">
        <p14:creationId xmlns:p14="http://schemas.microsoft.com/office/powerpoint/2010/main" val="309967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8465-8327-4602-B791-2986C0548ABD}"/>
              </a:ext>
            </a:extLst>
          </p:cNvPr>
          <p:cNvSpPr txBox="1"/>
          <p:nvPr/>
        </p:nvSpPr>
        <p:spPr>
          <a:xfrm>
            <a:off x="239842" y="0"/>
            <a:ext cx="9713626" cy="861774"/>
          </a:xfrm>
          <a:prstGeom prst="rect">
            <a:avLst/>
          </a:prstGeom>
          <a:noFill/>
        </p:spPr>
        <p:txBody>
          <a:bodyPr wrap="square" rtlCol="0">
            <a:spAutoFit/>
          </a:bodyPr>
          <a:lstStyle/>
          <a:p>
            <a:r>
              <a:rPr lang="en-IN" sz="3200" b="1" dirty="0">
                <a:solidFill>
                  <a:srgbClr val="2F8CAD"/>
                </a:solidFill>
                <a:latin typeface="Segoe UI" panose="020B0502040204020203" pitchFamily="34" charset="0"/>
                <a:cs typeface="Segoe UI" panose="020B0502040204020203" pitchFamily="34" charset="0"/>
              </a:rPr>
              <a:t>Intelligent Voice Analyzer</a:t>
            </a:r>
          </a:p>
          <a:p>
            <a:r>
              <a:rPr lang="en-IN" b="1" dirty="0">
                <a:solidFill>
                  <a:srgbClr val="C00000"/>
                </a:solidFill>
                <a:latin typeface="Segoe UI" panose="020B0502040204020203" pitchFamily="34" charset="0"/>
                <a:cs typeface="Segoe UI" panose="020B0502040204020203" pitchFamily="34" charset="0"/>
              </a:rPr>
              <a:t>at Australian Direct Bank</a:t>
            </a:r>
          </a:p>
        </p:txBody>
      </p:sp>
      <p:sp>
        <p:nvSpPr>
          <p:cNvPr id="3" name="Rectangle 2">
            <a:extLst>
              <a:ext uri="{FF2B5EF4-FFF2-40B4-BE49-F238E27FC236}">
                <a16:creationId xmlns:a16="http://schemas.microsoft.com/office/drawing/2014/main" id="{E24D1060-9572-44DD-A397-6FED3F8E2ED2}"/>
              </a:ext>
            </a:extLst>
          </p:cNvPr>
          <p:cNvSpPr/>
          <p:nvPr/>
        </p:nvSpPr>
        <p:spPr>
          <a:xfrm>
            <a:off x="371198" y="1235274"/>
            <a:ext cx="5054912" cy="1231106"/>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Customer Profile </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lgn="just" fontAlgn="auto">
              <a:spcBef>
                <a:spcPts val="0"/>
              </a:spcBef>
              <a:spcAft>
                <a:spcPts val="0"/>
              </a:spcAft>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Customer is a 25 years old direct bank in Australia headquartered in Melbourne with AUD 27.3 Bn assets with just around 2000 workforce. Bank’s unique model of branch less operations is a path-breaking model in global banking industry.</a:t>
            </a:r>
          </a:p>
        </p:txBody>
      </p:sp>
      <p:sp>
        <p:nvSpPr>
          <p:cNvPr id="4" name="Rectangle 3">
            <a:extLst>
              <a:ext uri="{FF2B5EF4-FFF2-40B4-BE49-F238E27FC236}">
                <a16:creationId xmlns:a16="http://schemas.microsoft.com/office/drawing/2014/main" id="{B7F5FCDF-473E-45A5-A3F3-61B04875724D}"/>
              </a:ext>
            </a:extLst>
          </p:cNvPr>
          <p:cNvSpPr/>
          <p:nvPr/>
        </p:nvSpPr>
        <p:spPr>
          <a:xfrm>
            <a:off x="371198" y="2813447"/>
            <a:ext cx="5362279" cy="1231106"/>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Key Challenges</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Bank’s Operations very much depending on Call Centre </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Customer Churn was come across in survey but root causes not known</a:t>
            </a:r>
          </a:p>
          <a:p>
            <a:pPr marL="174625" indent="-174625">
              <a:buFont typeface="Arial" panose="020B0604020202020204" pitchFamily="34" charset="0"/>
              <a:buChar char="•"/>
            </a:pPr>
            <a:r>
              <a:rPr lang="en-IN" sz="1200" dirty="0">
                <a:latin typeface="Segoe UI" panose="020B0502040204020203" pitchFamily="34" charset="0"/>
                <a:cs typeface="Segoe UI" panose="020B0502040204020203" pitchFamily="34" charset="0"/>
              </a:rPr>
              <a:t>Call Centre Agents performance, productivity and expertise never measured</a:t>
            </a:r>
          </a:p>
        </p:txBody>
      </p:sp>
      <p:sp>
        <p:nvSpPr>
          <p:cNvPr id="6" name="Rectangle 5">
            <a:extLst>
              <a:ext uri="{FF2B5EF4-FFF2-40B4-BE49-F238E27FC236}">
                <a16:creationId xmlns:a16="http://schemas.microsoft.com/office/drawing/2014/main" id="{F14BB55C-61B5-4812-9689-0CCEF02247DC}"/>
              </a:ext>
            </a:extLst>
          </p:cNvPr>
          <p:cNvSpPr/>
          <p:nvPr/>
        </p:nvSpPr>
        <p:spPr>
          <a:xfrm>
            <a:off x="5982310" y="1235274"/>
            <a:ext cx="5362279" cy="2893100"/>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Solution Provided</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Recording of Voice Calls between Customers and Call Centre Agents collected for certain duration</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cs typeface="Segoe UI" panose="020B0502040204020203" pitchFamily="34" charset="0"/>
              </a:rPr>
              <a:t>Text Transcript was generated for Voice Recordings excluding noise factors and addressing accent related issues</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cs typeface="Segoe UI" panose="020B0502040204020203" pitchFamily="34" charset="0"/>
              </a:rPr>
              <a:t>Rule based shortlisting done for Analysis Candidates from the generated Transcript</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cs typeface="Segoe UI" panose="020B0502040204020203" pitchFamily="34" charset="0"/>
              </a:rPr>
              <a:t>Key Phrase Extraction was done and Prime Concerns from customers were identified</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cs typeface="Segoe UI" panose="020B0502040204020203" pitchFamily="34" charset="0"/>
              </a:rPr>
              <a:t>Sentiment Analysis was done on Transcripts to identify the reason(s) of the Customer Churn </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cs typeface="Segoe UI" panose="020B0502040204020203" pitchFamily="34" charset="0"/>
              </a:rPr>
              <a:t>Analyzed data was fed into Analytics Engine</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cs typeface="Segoe UI" panose="020B0502040204020203" pitchFamily="34" charset="0"/>
              </a:rPr>
              <a:t>Dashboards and Reports were produced</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cs typeface="Segoe UI" panose="020B0502040204020203" pitchFamily="34" charset="0"/>
              </a:rPr>
              <a:t>Recommendations were done for Corrective Measures</a:t>
            </a:r>
            <a:endParaRPr lang="en-IN"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6895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8465-8327-4602-B791-2986C0548ABD}"/>
              </a:ext>
            </a:extLst>
          </p:cNvPr>
          <p:cNvSpPr txBox="1"/>
          <p:nvPr/>
        </p:nvSpPr>
        <p:spPr>
          <a:xfrm>
            <a:off x="239842" y="0"/>
            <a:ext cx="9713626" cy="861774"/>
          </a:xfrm>
          <a:prstGeom prst="rect">
            <a:avLst/>
          </a:prstGeom>
          <a:noFill/>
        </p:spPr>
        <p:txBody>
          <a:bodyPr wrap="square" rtlCol="0">
            <a:spAutoFit/>
          </a:bodyPr>
          <a:lstStyle/>
          <a:p>
            <a:r>
              <a:rPr lang="en-IN" sz="3200" b="1" dirty="0">
                <a:solidFill>
                  <a:srgbClr val="2F8CAD"/>
                </a:solidFill>
                <a:latin typeface="Segoe UI" panose="020B0502040204020203" pitchFamily="34" charset="0"/>
                <a:cs typeface="Segoe UI" panose="020B0502040204020203" pitchFamily="34" charset="0"/>
              </a:rPr>
              <a:t>Post-Covid Patients’ Voice Partner</a:t>
            </a:r>
          </a:p>
          <a:p>
            <a:r>
              <a:rPr lang="en-IN" b="1" dirty="0">
                <a:solidFill>
                  <a:srgbClr val="C00000"/>
                </a:solidFill>
                <a:latin typeface="Segoe UI" panose="020B0502040204020203" pitchFamily="34" charset="0"/>
                <a:cs typeface="Segoe UI" panose="020B0502040204020203" pitchFamily="34" charset="0"/>
              </a:rPr>
              <a:t>at Top US Healthcare Service Provider</a:t>
            </a:r>
          </a:p>
        </p:txBody>
      </p:sp>
      <p:sp>
        <p:nvSpPr>
          <p:cNvPr id="6" name="Rectangle 5">
            <a:extLst>
              <a:ext uri="{FF2B5EF4-FFF2-40B4-BE49-F238E27FC236}">
                <a16:creationId xmlns:a16="http://schemas.microsoft.com/office/drawing/2014/main" id="{76E964CD-9A07-449A-9BAE-7C3987CD06CC}"/>
              </a:ext>
            </a:extLst>
          </p:cNvPr>
          <p:cNvSpPr/>
          <p:nvPr/>
        </p:nvSpPr>
        <p:spPr>
          <a:xfrm>
            <a:off x="371198" y="1235274"/>
            <a:ext cx="5054912" cy="1046440"/>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Customer Profile </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algn="just" fontAlgn="auto">
              <a:spcBef>
                <a:spcPts val="0"/>
              </a:spcBef>
              <a:spcAft>
                <a:spcPts val="0"/>
              </a:spcAft>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Customer is a New Jersey based Healthcare Incorporation with 5000+ customers addressing 5+ Million Patients' need offering diverse Wellness Solution to its consumers.</a:t>
            </a:r>
          </a:p>
        </p:txBody>
      </p:sp>
      <p:sp>
        <p:nvSpPr>
          <p:cNvPr id="7" name="Rectangle 6">
            <a:extLst>
              <a:ext uri="{FF2B5EF4-FFF2-40B4-BE49-F238E27FC236}">
                <a16:creationId xmlns:a16="http://schemas.microsoft.com/office/drawing/2014/main" id="{7A4DFD4B-CC89-447A-929F-AB2296505230}"/>
              </a:ext>
            </a:extLst>
          </p:cNvPr>
          <p:cNvSpPr/>
          <p:nvPr/>
        </p:nvSpPr>
        <p:spPr>
          <a:xfrm>
            <a:off x="6012455" y="1235274"/>
            <a:ext cx="5362279" cy="1600438"/>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Key Challenges</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Post Pandemic Reduced Manpower</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Touch to be avoided as much as possible</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Too Frequent seeking of Healthcare Guidance / Action / Decision</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High density of aged Patient population who are uncomfortable with typing long requests</a:t>
            </a:r>
          </a:p>
          <a:p>
            <a:pPr marL="174625" indent="-174625">
              <a:buFont typeface="Arial" panose="020B0604020202020204" pitchFamily="34" charset="0"/>
              <a:buChar char="•"/>
            </a:pPr>
            <a:r>
              <a:rPr lang="en-US" sz="1200" dirty="0">
                <a:latin typeface="Segoe UI" panose="020B0502040204020203" pitchFamily="34" charset="0"/>
                <a:cs typeface="Segoe UI" panose="020B0502040204020203" pitchFamily="34" charset="0"/>
              </a:rPr>
              <a:t>Long waiting time to get assistance</a:t>
            </a:r>
            <a:endParaRPr lang="en-IN" sz="1200"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D7470A85-513E-4D86-8C18-4FACFFB8CD5E}"/>
              </a:ext>
            </a:extLst>
          </p:cNvPr>
          <p:cNvSpPr/>
          <p:nvPr/>
        </p:nvSpPr>
        <p:spPr>
          <a:xfrm>
            <a:off x="6012454" y="3209212"/>
            <a:ext cx="5362279" cy="2154436"/>
          </a:xfrm>
          <a:prstGeom prst="rect">
            <a:avLst/>
          </a:prstGeom>
        </p:spPr>
        <p:txBody>
          <a:bodyPr wrap="square">
            <a:spAutoFit/>
          </a:bodyPr>
          <a:lstStyle/>
          <a:p>
            <a:pPr algn="just" fontAlgn="auto">
              <a:spcBef>
                <a:spcPts val="0"/>
              </a:spcBef>
              <a:spcAft>
                <a:spcPts val="0"/>
              </a:spcAft>
            </a:pPr>
            <a:r>
              <a:rPr lang="en-US" sz="1400" b="1" dirty="0">
                <a:solidFill>
                  <a:srgbClr val="2E75B6"/>
                </a:solidFill>
                <a:latin typeface="Segoe UI" panose="020B0502040204020203" pitchFamily="34" charset="0"/>
                <a:ea typeface="Segoe UI" panose="020B0502040204020203" pitchFamily="34" charset="0"/>
                <a:cs typeface="Segoe UI" panose="020B0502040204020203" pitchFamily="34" charset="0"/>
              </a:rPr>
              <a:t>Solution Provided</a:t>
            </a:r>
          </a:p>
          <a:p>
            <a:pPr algn="just" fontAlgn="auto">
              <a:spcBef>
                <a:spcPts val="0"/>
              </a:spcBef>
              <a:spcAft>
                <a:spcPts val="0"/>
              </a:spcAft>
            </a:pPr>
            <a:endPar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Voice based Virtual partner across Apps &amp; Devices with On Demand Multicultural Support</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Intense Voice Ecosystem on Centralized Intelligence with Noise and Accent Management</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Integrated Healthcare Business Processes and Backends to deliver right information right there with high accuracy and pertinent relevance</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ea typeface="Segoe UI" panose="020B0502040204020203" pitchFamily="34" charset="0"/>
                <a:cs typeface="Segoe UI" panose="020B0502040204020203" pitchFamily="34" charset="0"/>
              </a:rPr>
              <a:t>Voice Audit, Actionable Sentiment Analysis, Predictive Analysis to ensure better intelligent data delivery and guidance </a:t>
            </a:r>
          </a:p>
          <a:p>
            <a:pPr marL="171450" lvl="0" indent="-171450" algn="just">
              <a:buFont typeface="Arial" panose="020B0604020202020204" pitchFamily="34" charset="0"/>
              <a:buChar char="•"/>
              <a:defRPr/>
            </a:pPr>
            <a:r>
              <a:rPr lang="en-US" sz="1200" dirty="0">
                <a:solidFill>
                  <a:prstClr val="black"/>
                </a:solidFill>
                <a:latin typeface="Segoe UI" panose="020B0502040204020203" pitchFamily="34" charset="0"/>
                <a:cs typeface="Segoe UI" panose="020B0502040204020203" pitchFamily="34" charset="0"/>
              </a:rPr>
              <a:t>Advanced accurate decision making through Analytics</a:t>
            </a:r>
            <a:endParaRPr lang="en-IN" sz="1200" dirty="0">
              <a:latin typeface="Segoe UI" panose="020B0502040204020203" pitchFamily="34" charset="0"/>
              <a:cs typeface="Segoe UI" panose="020B0502040204020203" pitchFamily="34" charset="0"/>
            </a:endParaRPr>
          </a:p>
        </p:txBody>
      </p:sp>
      <p:pic>
        <p:nvPicPr>
          <p:cNvPr id="9" name="Picture 2" descr="http://adaziaprod.azurewebsites.net/imgs/Case10.png">
            <a:extLst>
              <a:ext uri="{FF2B5EF4-FFF2-40B4-BE49-F238E27FC236}">
                <a16:creationId xmlns:a16="http://schemas.microsoft.com/office/drawing/2014/main" id="{A4C18EF2-BA8C-4E60-B055-1B57F4E38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60" y="2747874"/>
            <a:ext cx="4849218" cy="328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17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4754</TotalTime>
  <Words>2261</Words>
  <Application>Microsoft Office PowerPoint</Application>
  <PresentationFormat>Widescreen</PresentationFormat>
  <Paragraphs>273</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Debraj Das</dc:creator>
  <cp:lastModifiedBy>Debraj Das</cp:lastModifiedBy>
  <cp:revision>109</cp:revision>
  <dcterms:created xsi:type="dcterms:W3CDTF">2020-02-20T11:47:41Z</dcterms:created>
  <dcterms:modified xsi:type="dcterms:W3CDTF">2021-03-10T07:17:40Z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4e7a5d97-d66c-454c-a65d-fd7d5d200ccb</vt:lpwstr>
  </property>
  <property fmtid="{D5CDD505-2E9C-101B-9397-08002B2CF9AE}" pid="3" name="HCLClassification">
    <vt:lpwstr>HCL_Cla5s_1nt3rnal</vt:lpwstr>
  </property>
  <property fmtid="{D5CDD505-2E9C-101B-9397-08002B2CF9AE}" pid="4" name="HCL_Cla5s_D6">
    <vt:lpwstr>False</vt:lpwstr>
  </property>
  <property fmtid="{D5CDD505-2E9C-101B-9397-08002B2CF9AE}" pid="5" name="HCLClassD6">
    <vt:lpwstr>False</vt:lpwstr>
  </property>
</Properties>
</file>