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076137738" r:id="rId4"/>
    <p:sldId id="2076137739" r:id="rId5"/>
    <p:sldId id="2076137740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CAD"/>
    <a:srgbClr val="E8E0DD"/>
    <a:srgbClr val="C5E6EF"/>
    <a:srgbClr val="B14540"/>
    <a:srgbClr val="602441"/>
    <a:srgbClr val="86F7F9"/>
    <a:srgbClr val="A0D4E3"/>
    <a:srgbClr val="4BC4DF"/>
    <a:srgbClr val="042843"/>
    <a:srgbClr val="D05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A161F-5A44-4CD9-87CF-A75F211BACE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C4A0-F9E4-4406-B331-91154469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95FA03D-2C3B-4C7D-9A99-0571D0F9C3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015346"/>
          </a:xfrm>
          <a:prstGeom prst="flowChartDocumen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526690E-9099-4E48-8F35-DEE3E8C37D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86C9AA-7334-4104-BC3B-4A6C2790D373}"/>
              </a:ext>
            </a:extLst>
          </p:cNvPr>
          <p:cNvGrpSpPr/>
          <p:nvPr userDrawn="1"/>
        </p:nvGrpSpPr>
        <p:grpSpPr>
          <a:xfrm>
            <a:off x="-623455" y="332509"/>
            <a:ext cx="4017820" cy="1066800"/>
            <a:chOff x="-623455" y="332509"/>
            <a:chExt cx="4017820" cy="10668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774DFBB6-D5CD-40D0-9242-54911B4433FF}"/>
                </a:ext>
              </a:extLst>
            </p:cNvPr>
            <p:cNvSpPr/>
            <p:nvPr userDrawn="1"/>
          </p:nvSpPr>
          <p:spPr>
            <a:xfrm>
              <a:off x="-623455" y="332509"/>
              <a:ext cx="4017820" cy="1066800"/>
            </a:xfrm>
            <a:prstGeom prst="roundRect">
              <a:avLst>
                <a:gd name="adj" fmla="val 50000"/>
              </a:avLst>
            </a:prstGeom>
            <a:solidFill>
              <a:srgbClr val="2898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7C87FB4-E946-486F-BDE8-4C96AE5540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357" y="758252"/>
              <a:ext cx="1468042" cy="215313"/>
            </a:xfrm>
            <a:prstGeom prst="rect">
              <a:avLst/>
            </a:prstGeom>
          </p:spPr>
        </p:pic>
        <p:pic>
          <p:nvPicPr>
            <p:cNvPr id="14" name="Picture 1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2B34D87-09A9-40CC-AB58-6173540F5C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4756" y="526201"/>
              <a:ext cx="1047896" cy="689893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8309CD4-6938-48B0-874C-38393716A8D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6" y="5478717"/>
            <a:ext cx="2837779" cy="98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3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20783-2BF2-489E-8B73-05CA4C29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2AE3F-3406-4423-A01A-10EA0B95B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0910-3B2A-4B16-AA6B-FF06BAEF4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4636B-D7F7-4EDE-8624-8AEF9FA7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C3905-3A02-47E3-A2E5-ED190D57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C5311-11B5-485E-8AFE-768A5085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51FF-AA5B-453F-95B8-FFBCF275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89720-C0BD-4A1E-B45F-8F5E3663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86643-40E8-4CE8-904D-DD4C5340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5CB9-ED34-447E-9893-702A61D3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3740-56E4-41F3-9EFF-E3C1501A8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90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D8012-2690-47AB-BEA9-E9E89306A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02BA6-CDB6-4B7C-93B8-A10305DA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895D9-90F1-4615-87BE-1946797B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7B15E-27EF-44A3-A55F-B747159C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49F96-D44D-4F7C-9137-59D4C145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95FA03D-2C3B-4C7D-9A99-0571D0F9C3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015346"/>
          </a:xfrm>
          <a:prstGeom prst="flowChartDocumen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526690E-9099-4E48-8F35-DEE3E8C37D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4DFBB6-D5CD-40D0-9242-54911B4433FF}"/>
              </a:ext>
            </a:extLst>
          </p:cNvPr>
          <p:cNvSpPr/>
          <p:nvPr userDrawn="1"/>
        </p:nvSpPr>
        <p:spPr>
          <a:xfrm>
            <a:off x="5936672" y="3045578"/>
            <a:ext cx="6026728" cy="2466110"/>
          </a:xfrm>
          <a:prstGeom prst="roundRect">
            <a:avLst>
              <a:gd name="adj" fmla="val 50000"/>
            </a:avLst>
          </a:prstGeom>
          <a:solidFill>
            <a:srgbClr val="2898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1DF512-082E-4113-AE2C-121C4F9E14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" y="6040211"/>
            <a:ext cx="1884278" cy="65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7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625623-ACC4-485F-BADF-2A762F19E77B}"/>
              </a:ext>
            </a:extLst>
          </p:cNvPr>
          <p:cNvSpPr/>
          <p:nvPr userDrawn="1"/>
        </p:nvSpPr>
        <p:spPr>
          <a:xfrm>
            <a:off x="0" y="0"/>
            <a:ext cx="12192000" cy="870857"/>
          </a:xfrm>
          <a:prstGeom prst="rect">
            <a:avLst/>
          </a:prstGeom>
          <a:gradFill flip="none" rotWithShape="1">
            <a:gsLst>
              <a:gs pos="84000">
                <a:srgbClr val="B14540"/>
              </a:gs>
              <a:gs pos="66350">
                <a:srgbClr val="D05342"/>
              </a:gs>
              <a:gs pos="30976">
                <a:srgbClr val="4BC4DF"/>
              </a:gs>
              <a:gs pos="16800">
                <a:srgbClr val="2F8CAD"/>
              </a:gs>
              <a:gs pos="0">
                <a:srgbClr val="042843"/>
              </a:gs>
              <a:gs pos="50000">
                <a:srgbClr val="86F7F9"/>
              </a:gs>
              <a:gs pos="100000">
                <a:srgbClr val="60244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AF5635-3B27-4169-85D3-BA924CB20FBE}"/>
              </a:ext>
            </a:extLst>
          </p:cNvPr>
          <p:cNvSpPr/>
          <p:nvPr userDrawn="1"/>
        </p:nvSpPr>
        <p:spPr>
          <a:xfrm>
            <a:off x="-4" y="0"/>
            <a:ext cx="12192000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F2BE73-12A6-4790-949C-558279874EED}"/>
              </a:ext>
            </a:extLst>
          </p:cNvPr>
          <p:cNvSpPr/>
          <p:nvPr userDrawn="1"/>
        </p:nvSpPr>
        <p:spPr>
          <a:xfrm>
            <a:off x="11450335" y="6359237"/>
            <a:ext cx="727814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12037BB-1D25-4934-AF2E-B7F978F7FF3C}" type="slidenum">
              <a:rPr lang="en-US" b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en-US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16EC22-254F-4957-9019-BF870CE62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618" y="166283"/>
            <a:ext cx="1715395" cy="59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8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BE4132-AD48-47A3-BFD1-12C310D50B26}"/>
              </a:ext>
            </a:extLst>
          </p:cNvPr>
          <p:cNvSpPr/>
          <p:nvPr userDrawn="1"/>
        </p:nvSpPr>
        <p:spPr>
          <a:xfrm rot="5400000">
            <a:off x="-2355274" y="2355272"/>
            <a:ext cx="6858000" cy="2147455"/>
          </a:xfrm>
          <a:prstGeom prst="rect">
            <a:avLst/>
          </a:prstGeom>
          <a:gradFill flip="none" rotWithShape="1">
            <a:gsLst>
              <a:gs pos="84000">
                <a:srgbClr val="B14540"/>
              </a:gs>
              <a:gs pos="66350">
                <a:srgbClr val="D05342"/>
              </a:gs>
              <a:gs pos="30976">
                <a:srgbClr val="4BC4DF"/>
              </a:gs>
              <a:gs pos="16800">
                <a:srgbClr val="2F8CAD"/>
              </a:gs>
              <a:gs pos="0">
                <a:srgbClr val="042843"/>
              </a:gs>
              <a:gs pos="50000">
                <a:srgbClr val="86F7F9"/>
              </a:gs>
              <a:gs pos="100000">
                <a:srgbClr val="60244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86705-96E9-4FD6-A68E-12FF3850AEDD}"/>
              </a:ext>
            </a:extLst>
          </p:cNvPr>
          <p:cNvSpPr/>
          <p:nvPr userDrawn="1"/>
        </p:nvSpPr>
        <p:spPr>
          <a:xfrm>
            <a:off x="-4" y="0"/>
            <a:ext cx="12192000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004AC450-BE6C-4A0D-9017-6E80745C2D57}"/>
              </a:ext>
            </a:extLst>
          </p:cNvPr>
          <p:cNvSpPr/>
          <p:nvPr userDrawn="1"/>
        </p:nvSpPr>
        <p:spPr>
          <a:xfrm>
            <a:off x="677985" y="5305739"/>
            <a:ext cx="2445518" cy="1190132"/>
          </a:xfrm>
          <a:prstGeom prst="parallelogram">
            <a:avLst>
              <a:gd name="adj" fmla="val 8163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8591456-C04D-4F94-8607-6DC861FA4891}"/>
              </a:ext>
            </a:extLst>
          </p:cNvPr>
          <p:cNvSpPr/>
          <p:nvPr userDrawn="1"/>
        </p:nvSpPr>
        <p:spPr>
          <a:xfrm>
            <a:off x="466707" y="6146776"/>
            <a:ext cx="548640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3C15AA-50C1-4E09-B6F8-6488ADF1B42F}"/>
              </a:ext>
            </a:extLst>
          </p:cNvPr>
          <p:cNvSpPr/>
          <p:nvPr userDrawn="1"/>
        </p:nvSpPr>
        <p:spPr>
          <a:xfrm>
            <a:off x="377120" y="6171714"/>
            <a:ext cx="727814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12037BB-1D25-4934-AF2E-B7F978F7FF3C}" type="slidenum">
              <a:rPr lang="en-US" b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‹#›</a:t>
            </a:fld>
            <a:endParaRPr lang="en-US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BD1B1C-5045-40D1-8582-094296BC73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929" y="5645477"/>
            <a:ext cx="2199553" cy="76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2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F785-8FCB-4822-95E0-6D90FA9CE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DD5E7-9E00-4E82-9D11-581108820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A9142-CF5B-4D73-9363-A9767F4E2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4676F-9DBC-4CD4-AB1A-8A7D3D7E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2B413-3A43-41BE-8592-B91303A9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7197E-B45F-44F7-8174-32FA82699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C21D-B374-4A4C-AB14-CC66D02B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3B3CA-D88C-45E6-98EC-BC4A5ACD0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E1CEA-36F1-44A4-92FD-BD729FA60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3D19F-DB8B-4794-83C4-C9AAE1C6C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850AE-952C-4898-B4B9-99755744E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FD5CA-A63D-410C-8FFC-1AA594CA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03B99C-4913-45CA-B14A-CD57E7D9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A10F8-CF68-4F82-AC87-0EEE5743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B3BB-A27E-4D4D-86B9-91F0B220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1ACC6-1639-4C65-B99C-B44CC4A0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F1392-F4D4-4F4E-9FEE-005A1319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DE151-D80F-4176-A257-A7707EAB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55790-89F4-4219-AF79-568136C1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B5A3F-D509-4F2F-A103-F43837C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14680-2A38-4450-A192-6F04D08E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ED824-7D21-486B-8694-7190DBB1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A2120-24DF-42F1-8F86-449458C65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BE414-08AC-46DD-8A95-04D88560F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5053D-3852-47CB-9B56-DD876A92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11DCC-5126-4D3E-97A4-79C9E4CC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658FF-5A39-4BC1-B8A9-79E30950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D46CE4-5521-4B01-A9EB-F72633F1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43B92-C7B2-48FF-86E6-8E925C6C7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C703F-BE5E-4A49-9A5D-FD84FF14F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BA86-F783-419D-ADB8-E2920C25E04D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0B3ED-55F2-4A32-9C73-4C2DEE994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2474B-FAE5-4F43-BC88-DCACA70B0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CA7C-0485-4093-9BB5-FDAB6C570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1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36530D-DB8C-430A-B386-59850C351400}"/>
              </a:ext>
            </a:extLst>
          </p:cNvPr>
          <p:cNvSpPr txBox="1"/>
          <p:nvPr/>
        </p:nvSpPr>
        <p:spPr>
          <a:xfrm>
            <a:off x="6402151" y="5099049"/>
            <a:ext cx="55690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200" b="1" dirty="0">
                <a:solidFill>
                  <a:srgbClr val="2F8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First Philosophy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E5532-B0B0-4CB0-B3ED-C0EE7CD55A2A}"/>
              </a:ext>
            </a:extLst>
          </p:cNvPr>
          <p:cNvSpPr txBox="1"/>
          <p:nvPr/>
        </p:nvSpPr>
        <p:spPr>
          <a:xfrm>
            <a:off x="7813947" y="5719726"/>
            <a:ext cx="4157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b="1" dirty="0">
                <a:solidFill>
                  <a:srgbClr val="B145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Brief Walkthrough</a:t>
            </a:r>
          </a:p>
        </p:txBody>
      </p:sp>
    </p:spTree>
    <p:extLst>
      <p:ext uri="{BB962C8B-B14F-4D97-AF65-F5344CB8AC3E}">
        <p14:creationId xmlns:p14="http://schemas.microsoft.com/office/powerpoint/2010/main" val="325244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DDBD23-C1E6-4FA2-8FF6-3A8F992BC590}"/>
              </a:ext>
            </a:extLst>
          </p:cNvPr>
          <p:cNvSpPr txBox="1"/>
          <p:nvPr/>
        </p:nvSpPr>
        <p:spPr>
          <a:xfrm>
            <a:off x="239842" y="164892"/>
            <a:ext cx="971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F8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Core Construct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4C17268-6175-4365-A965-70C147F6CB2D}"/>
              </a:ext>
            </a:extLst>
          </p:cNvPr>
          <p:cNvGrpSpPr/>
          <p:nvPr/>
        </p:nvGrpSpPr>
        <p:grpSpPr>
          <a:xfrm>
            <a:off x="938651" y="1293863"/>
            <a:ext cx="10314698" cy="4905691"/>
            <a:chOff x="1443805" y="1562385"/>
            <a:chExt cx="15128223" cy="719501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E731203-05F9-470E-9A67-E5E59B2D0ECA}"/>
                </a:ext>
              </a:extLst>
            </p:cNvPr>
            <p:cNvGrpSpPr/>
            <p:nvPr/>
          </p:nvGrpSpPr>
          <p:grpSpPr>
            <a:xfrm>
              <a:off x="1443805" y="1562385"/>
              <a:ext cx="15128223" cy="7195013"/>
              <a:chOff x="1443805" y="1711240"/>
              <a:chExt cx="15128223" cy="7195013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9A4BF0B-EDB8-44B2-8F23-7CA3EB80A9E4}"/>
                  </a:ext>
                </a:extLst>
              </p:cNvPr>
              <p:cNvGrpSpPr/>
              <p:nvPr/>
            </p:nvGrpSpPr>
            <p:grpSpPr>
              <a:xfrm>
                <a:off x="1443805" y="1711240"/>
                <a:ext cx="15128223" cy="7195013"/>
                <a:chOff x="1443805" y="1711240"/>
                <a:chExt cx="15128223" cy="7195013"/>
              </a:xfrm>
            </p:grpSpPr>
            <p:sp>
              <p:nvSpPr>
                <p:cNvPr id="36" name="Trapezoid 35">
                  <a:extLst>
                    <a:ext uri="{FF2B5EF4-FFF2-40B4-BE49-F238E27FC236}">
                      <a16:creationId xmlns:a16="http://schemas.microsoft.com/office/drawing/2014/main" id="{357494FA-E532-4465-8930-D95605A4FD87}"/>
                    </a:ext>
                  </a:extLst>
                </p:cNvPr>
                <p:cNvSpPr/>
                <p:nvPr/>
              </p:nvSpPr>
              <p:spPr bwMode="auto">
                <a:xfrm>
                  <a:off x="2105245" y="2105247"/>
                  <a:ext cx="7060018" cy="3083442"/>
                </a:xfrm>
                <a:prstGeom prst="trapezoid">
                  <a:avLst>
                    <a:gd name="adj" fmla="val 9138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54" dirty="0">
                    <a:latin typeface="Arial" charset="0"/>
                  </a:endParaRPr>
                </a:p>
              </p:txBody>
            </p:sp>
            <p:sp>
              <p:nvSpPr>
                <p:cNvPr id="37" name="Trapezoid 36">
                  <a:extLst>
                    <a:ext uri="{FF2B5EF4-FFF2-40B4-BE49-F238E27FC236}">
                      <a16:creationId xmlns:a16="http://schemas.microsoft.com/office/drawing/2014/main" id="{AF9D25BF-21F2-4E3C-A73D-E69E75063EA3}"/>
                    </a:ext>
                  </a:extLst>
                </p:cNvPr>
                <p:cNvSpPr/>
                <p:nvPr/>
              </p:nvSpPr>
              <p:spPr bwMode="auto">
                <a:xfrm rot="10800000">
                  <a:off x="9110037" y="2105247"/>
                  <a:ext cx="7060018" cy="3083442"/>
                </a:xfrm>
                <a:prstGeom prst="trapezoid">
                  <a:avLst>
                    <a:gd name="adj" fmla="val 9138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54">
                    <a:latin typeface="Arial" charset="0"/>
                  </a:endParaRPr>
                </a:p>
              </p:txBody>
            </p:sp>
            <p:sp>
              <p:nvSpPr>
                <p:cNvPr id="38" name="Trapezoid 37">
                  <a:extLst>
                    <a:ext uri="{FF2B5EF4-FFF2-40B4-BE49-F238E27FC236}">
                      <a16:creationId xmlns:a16="http://schemas.microsoft.com/office/drawing/2014/main" id="{B66FE07B-1C81-4BBC-A479-58D7F362FBED}"/>
                    </a:ext>
                  </a:extLst>
                </p:cNvPr>
                <p:cNvSpPr/>
                <p:nvPr/>
              </p:nvSpPr>
              <p:spPr bwMode="auto">
                <a:xfrm rot="10800000">
                  <a:off x="1688512" y="5422606"/>
                  <a:ext cx="7060018" cy="3083442"/>
                </a:xfrm>
                <a:prstGeom prst="trapezoid">
                  <a:avLst>
                    <a:gd name="adj" fmla="val 913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54">
                    <a:latin typeface="Arial" charset="0"/>
                  </a:endParaRPr>
                </a:p>
              </p:txBody>
            </p:sp>
            <p:sp>
              <p:nvSpPr>
                <p:cNvPr id="39" name="Trapezoid 38">
                  <a:extLst>
                    <a:ext uri="{FF2B5EF4-FFF2-40B4-BE49-F238E27FC236}">
                      <a16:creationId xmlns:a16="http://schemas.microsoft.com/office/drawing/2014/main" id="{ABD71838-FDB6-45CB-9D19-B8065FDA7043}"/>
                    </a:ext>
                  </a:extLst>
                </p:cNvPr>
                <p:cNvSpPr/>
                <p:nvPr/>
              </p:nvSpPr>
              <p:spPr bwMode="auto">
                <a:xfrm>
                  <a:off x="8748530" y="5422606"/>
                  <a:ext cx="7060018" cy="3083442"/>
                </a:xfrm>
                <a:prstGeom prst="trapezoid">
                  <a:avLst>
                    <a:gd name="adj" fmla="val 9138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54">
                    <a:latin typeface="Arial" charset="0"/>
                  </a:endParaRPr>
                </a:p>
              </p:txBody>
            </p:sp>
            <p:sp>
              <p:nvSpPr>
                <p:cNvPr id="40" name="Rectangle: Rounded Corners 39">
                  <a:extLst>
                    <a:ext uri="{FF2B5EF4-FFF2-40B4-BE49-F238E27FC236}">
                      <a16:creationId xmlns:a16="http://schemas.microsoft.com/office/drawing/2014/main" id="{FD3FAFE0-AFF3-4567-AB65-647341E54E0C}"/>
                    </a:ext>
                  </a:extLst>
                </p:cNvPr>
                <p:cNvSpPr/>
                <p:nvPr/>
              </p:nvSpPr>
              <p:spPr bwMode="auto">
                <a:xfrm>
                  <a:off x="7520320" y="4396133"/>
                  <a:ext cx="2892053" cy="1807534"/>
                </a:xfrm>
                <a:prstGeom prst="roundRect">
                  <a:avLst/>
                </a:prstGeom>
                <a:solidFill>
                  <a:schemeClr val="bg1"/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54">
                    <a:latin typeface="Arial" charset="0"/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E22F4159-5570-4E09-AEAF-CB6F7631C1B1}"/>
                    </a:ext>
                  </a:extLst>
                </p:cNvPr>
                <p:cNvSpPr txBox="1"/>
                <p:nvPr/>
              </p:nvSpPr>
              <p:spPr>
                <a:xfrm>
                  <a:off x="7520321" y="4470299"/>
                  <a:ext cx="2892052" cy="173565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623438">
                    <a:defRPr/>
                  </a:pPr>
                  <a:r>
                    <a:rPr lang="en-US" sz="1636" b="1" kern="0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Data First Approach</a:t>
                  </a:r>
                </a:p>
                <a:p>
                  <a:pPr algn="ctr" defTabSz="623438">
                    <a:defRPr/>
                  </a:pPr>
                  <a:endParaRPr lang="en-US" sz="1091" u="sng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 defTabSz="623438">
                    <a:defRPr/>
                  </a:pPr>
                  <a:r>
                    <a:rPr lang="en-US" sz="1091" u="sng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Right</a:t>
                  </a:r>
                  <a:r>
                    <a:rPr lang="en-US" sz="1091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Data made available </a:t>
                  </a:r>
                  <a:r>
                    <a:rPr lang="en-US" sz="1091" u="sng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Consistently</a:t>
                  </a:r>
                  <a:r>
                    <a:rPr lang="en-US" sz="1091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, at the </a:t>
                  </a:r>
                  <a:r>
                    <a:rPr lang="en-US" sz="1091" u="sng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Speed</a:t>
                  </a:r>
                  <a:r>
                    <a:rPr lang="en-US" sz="1091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 at which the business can benefit from its </a:t>
                  </a:r>
                  <a:r>
                    <a:rPr lang="en-US" sz="1091" u="sng" kern="0" dirty="0"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Use</a:t>
                  </a:r>
                  <a:endParaRPr lang="en-US" sz="1091" kern="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5663E183-21A8-4242-B619-E9E095C6BDB2}"/>
                    </a:ext>
                  </a:extLst>
                </p:cNvPr>
                <p:cNvSpPr txBox="1"/>
                <p:nvPr/>
              </p:nvSpPr>
              <p:spPr>
                <a:xfrm>
                  <a:off x="2858016" y="2211571"/>
                  <a:ext cx="5554478" cy="53933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831105">
                    <a:lnSpc>
                      <a:spcPct val="80000"/>
                    </a:lnSpc>
                    <a:defRPr/>
                  </a:pPr>
                  <a:r>
                    <a:rPr lang="en-US" sz="2182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Intelligent Data Management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C8B167D-AFCE-400B-B113-25375D38263E}"/>
                    </a:ext>
                  </a:extLst>
                </p:cNvPr>
                <p:cNvSpPr txBox="1"/>
                <p:nvPr/>
              </p:nvSpPr>
              <p:spPr>
                <a:xfrm>
                  <a:off x="9862807" y="2211571"/>
                  <a:ext cx="5554478" cy="53933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831105">
                    <a:lnSpc>
                      <a:spcPct val="80000"/>
                    </a:lnSpc>
                    <a:defRPr/>
                  </a:pPr>
                  <a:r>
                    <a:rPr lang="en-US" sz="2182" b="1" dirty="0">
                      <a:solidFill>
                        <a:srgbClr val="586D8A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Adaptive Data Platform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F755DE10-3156-4005-BA71-B9BA85212086}"/>
                    </a:ext>
                  </a:extLst>
                </p:cNvPr>
                <p:cNvSpPr txBox="1"/>
                <p:nvPr/>
              </p:nvSpPr>
              <p:spPr>
                <a:xfrm>
                  <a:off x="2441281" y="7949323"/>
                  <a:ext cx="5554478" cy="53933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831105">
                    <a:lnSpc>
                      <a:spcPct val="80000"/>
                    </a:lnSpc>
                    <a:defRPr/>
                  </a:pPr>
                  <a:r>
                    <a:rPr lang="en-US" sz="2182" b="1" dirty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Smart Data Operations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487D481A-A9B4-4710-BF2B-C7A5DB63A32B}"/>
                    </a:ext>
                  </a:extLst>
                </p:cNvPr>
                <p:cNvSpPr txBox="1"/>
                <p:nvPr/>
              </p:nvSpPr>
              <p:spPr>
                <a:xfrm>
                  <a:off x="9501300" y="7949323"/>
                  <a:ext cx="5554478" cy="53933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 defTabSz="831105">
                    <a:lnSpc>
                      <a:spcPct val="80000"/>
                    </a:lnSpc>
                    <a:defRPr/>
                  </a:pPr>
                  <a:r>
                    <a:rPr lang="en-US" sz="2182" b="1" dirty="0">
                      <a:solidFill>
                        <a:schemeClr val="tx2">
                          <a:lumMod val="75000"/>
                        </a:schemeClr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Consumption based Analytics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17BDF3D3-3EE8-44FF-B582-B8F6C435554A}"/>
                    </a:ext>
                  </a:extLst>
                </p:cNvPr>
                <p:cNvSpPr/>
                <p:nvPr/>
              </p:nvSpPr>
              <p:spPr bwMode="auto">
                <a:xfrm>
                  <a:off x="1964624" y="1711240"/>
                  <a:ext cx="914400" cy="914400"/>
                </a:xfrm>
                <a:prstGeom prst="ellipse">
                  <a:avLst/>
                </a:prstGeom>
                <a:solidFill>
                  <a:schemeClr val="accent3">
                    <a:lumMod val="5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82" b="1" dirty="0">
                      <a:solidFill>
                        <a:schemeClr val="bg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3711B20F-9152-47BA-B147-1418E72D8052}"/>
                    </a:ext>
                  </a:extLst>
                </p:cNvPr>
                <p:cNvSpPr/>
                <p:nvPr/>
              </p:nvSpPr>
              <p:spPr bwMode="auto">
                <a:xfrm>
                  <a:off x="15657628" y="1711240"/>
                  <a:ext cx="914400" cy="91440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82" b="1" dirty="0">
                      <a:solidFill>
                        <a:schemeClr val="bg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0235FD93-B615-4BA8-AF26-D6475E99D765}"/>
                    </a:ext>
                  </a:extLst>
                </p:cNvPr>
                <p:cNvSpPr/>
                <p:nvPr/>
              </p:nvSpPr>
              <p:spPr bwMode="auto">
                <a:xfrm>
                  <a:off x="15300483" y="7991853"/>
                  <a:ext cx="914400" cy="914400"/>
                </a:xfrm>
                <a:prstGeom prst="ellipse">
                  <a:avLst/>
                </a:prstGeom>
                <a:solidFill>
                  <a:schemeClr val="tx2">
                    <a:lumMod val="75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82" b="1" dirty="0">
                      <a:solidFill>
                        <a:schemeClr val="bg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B7F64AD-8C46-4785-8825-B4ED521FC852}"/>
                    </a:ext>
                  </a:extLst>
                </p:cNvPr>
                <p:cNvSpPr/>
                <p:nvPr/>
              </p:nvSpPr>
              <p:spPr bwMode="auto">
                <a:xfrm>
                  <a:off x="1443805" y="7991853"/>
                  <a:ext cx="914400" cy="91440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3175" cap="flat" cmpd="sng" algn="ctr">
                  <a:noFill/>
                  <a:prstDash val="solid"/>
                  <a:miter lim="800000"/>
                  <a:headEnd type="none" w="sm" len="sm"/>
                  <a:tailEnd type="triangle" w="med" len="med"/>
                </a:ln>
                <a:effectLst/>
              </p:spPr>
              <p:txBody>
                <a:bodyPr vert="horz" wrap="none" lIns="62345" tIns="31173" rIns="62345" bIns="31173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623438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82" b="1" dirty="0">
                      <a:solidFill>
                        <a:schemeClr val="bg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0DE9822-7D32-4822-B663-F402C5C628F0}"/>
                  </a:ext>
                </a:extLst>
              </p:cNvPr>
              <p:cNvSpPr txBox="1"/>
              <p:nvPr/>
            </p:nvSpPr>
            <p:spPr>
              <a:xfrm>
                <a:off x="3024822" y="2889426"/>
                <a:ext cx="4570862" cy="2259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397830" fontAlgn="base">
                  <a:spcAft>
                    <a:spcPct val="0"/>
                  </a:spcAft>
                  <a:buClr>
                    <a:prstClr val="black">
                      <a:lumMod val="75000"/>
                      <a:lumOff val="25000"/>
                    </a:prstClr>
                  </a:buClr>
                  <a:buSzPct val="80000"/>
                  <a:defRPr/>
                </a:pPr>
                <a:r>
                  <a:rPr lang="en-US" sz="1227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End to end Lean Data Management processes </a:t>
                </a:r>
                <a:r>
                  <a:rPr lang="en-US" sz="1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enabled by AI, ML and Knowledge Ecosystem</a:t>
                </a:r>
              </a:p>
              <a:p>
                <a:pPr algn="ctr" defTabSz="397830" fontAlgn="base">
                  <a:spcAft>
                    <a:spcPct val="0"/>
                  </a:spcAft>
                  <a:buClr>
                    <a:prstClr val="black">
                      <a:lumMod val="75000"/>
                      <a:lumOff val="25000"/>
                    </a:prstClr>
                  </a:buClr>
                  <a:buSzPct val="80000"/>
                  <a:defRPr/>
                </a:pPr>
                <a:endParaRPr lang="en-US" sz="955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623251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Enterprise Metadata Management</a:t>
                </a:r>
              </a:p>
              <a:p>
                <a:pPr defTabSz="623251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Self-Healing Data Quality</a:t>
                </a:r>
              </a:p>
              <a:p>
                <a:pPr defTabSz="623251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Master Data Management</a:t>
                </a:r>
              </a:p>
              <a:p>
                <a:pPr defTabSz="623251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Enterprise Data Governance Charter</a:t>
                </a:r>
              </a:p>
              <a:p>
                <a:pPr defTabSz="623251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Trust based Data Governance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D13DB55-426F-4837-97E8-0925893E93F9}"/>
                  </a:ext>
                </a:extLst>
              </p:cNvPr>
              <p:cNvSpPr txBox="1"/>
              <p:nvPr/>
            </p:nvSpPr>
            <p:spPr>
              <a:xfrm>
                <a:off x="9633096" y="2889426"/>
                <a:ext cx="5665710" cy="2320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227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platform built on principles of data fabric to make data made available and accessible in a timely manner </a:t>
                </a:r>
                <a:r>
                  <a:rPr lang="en-US" sz="1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 enterprise and customer centric consumption services</a:t>
                </a:r>
              </a:p>
              <a:p>
                <a:pPr algn="r"/>
                <a:endParaRPr lang="en-US" sz="955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Platform on Cloud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Adaptive Data Acquisition &amp; Refinery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Ubiquitous Data processing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Real time data streaming</a:t>
                </a:r>
              </a:p>
              <a:p>
                <a:pPr algn="r"/>
                <a:endParaRPr lang="en-US" sz="1227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85A1606-8633-491B-A5F2-FD654C2F674C}"/>
                  </a:ext>
                </a:extLst>
              </p:cNvPr>
              <p:cNvSpPr txBox="1"/>
              <p:nvPr/>
            </p:nvSpPr>
            <p:spPr>
              <a:xfrm>
                <a:off x="10164726" y="5639690"/>
                <a:ext cx="5134080" cy="2410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5845" algn="r" defTabSz="623438">
                  <a:spcBef>
                    <a:spcPts val="409"/>
                  </a:spcBef>
                  <a:tabLst>
                    <a:tab pos="260383" algn="l"/>
                    <a:tab pos="1434297" algn="l"/>
                    <a:tab pos="1891939" algn="l"/>
                    <a:tab pos="2559408" algn="l"/>
                  </a:tabLst>
                  <a:defRPr/>
                </a:pPr>
                <a:r>
                  <a:rPr lang="en-US" sz="1227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Ecosystem with multitude of services </a:t>
                </a:r>
                <a:r>
                  <a:rPr lang="en-US" sz="1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from Information to Insights for driving business experiences</a:t>
                </a:r>
              </a:p>
              <a:p>
                <a:pPr marR="5845" algn="r" defTabSz="623438">
                  <a:spcBef>
                    <a:spcPts val="409"/>
                  </a:spcBef>
                  <a:tabLst>
                    <a:tab pos="260383" algn="l"/>
                    <a:tab pos="1434297" algn="l"/>
                    <a:tab pos="1891939" algn="l"/>
                    <a:tab pos="2559408" algn="l"/>
                  </a:tabLst>
                  <a:defRPr/>
                </a:pPr>
                <a:endParaRPr lang="en-US" sz="955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Storytelling using conversational BI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Embedded Analytics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Insights As A Service </a:t>
                </a:r>
              </a:p>
              <a:p>
                <a:pPr algn="r"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Applied AI</a:t>
                </a:r>
              </a:p>
              <a:p>
                <a:pPr marR="5845" algn="r" defTabSz="623438">
                  <a:spcBef>
                    <a:spcPts val="409"/>
                  </a:spcBef>
                  <a:tabLst>
                    <a:tab pos="260383" algn="l"/>
                    <a:tab pos="1434297" algn="l"/>
                    <a:tab pos="1891939" algn="l"/>
                    <a:tab pos="2559408" algn="l"/>
                  </a:tabLst>
                  <a:defRPr/>
                </a:pPr>
                <a:endParaRPr lang="en-US" sz="955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7F65C6E-B490-4344-B9F3-EDEE2E89D5EC}"/>
                  </a:ext>
                </a:extLst>
              </p:cNvPr>
              <p:cNvSpPr txBox="1"/>
              <p:nvPr/>
            </p:nvSpPr>
            <p:spPr>
              <a:xfrm>
                <a:off x="2358206" y="5606426"/>
                <a:ext cx="5246137" cy="2320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defTabSz="623438">
                  <a:defRPr/>
                </a:pPr>
                <a:r>
                  <a:rPr lang="en-US" sz="1227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Automate data operations </a:t>
                </a:r>
                <a:r>
                  <a:rPr lang="en-US" sz="1227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delivering consistent experiences through better practices, tools and processes leading to better collaboration between Data consumers &amp;  Data Suppliers</a:t>
                </a:r>
              </a:p>
              <a:p>
                <a:pPr defTabSz="623438">
                  <a:defRPr/>
                </a:pPr>
                <a:endParaRPr lang="en-US" sz="955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Orchestration </a:t>
                </a:r>
              </a:p>
              <a:p>
                <a:pPr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Automated Data Testing </a:t>
                </a:r>
              </a:p>
              <a:p>
                <a:pPr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Continuous Data Monitoring</a:t>
                </a:r>
              </a:p>
              <a:p>
                <a:pPr defTabSz="623251" fontAlgn="ctr">
                  <a:defRPr/>
                </a:pPr>
                <a:r>
                  <a:rPr lang="en-US" sz="955" kern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AI / ML driving data processes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0417470-260E-4EA4-B568-EE46E28885F7}"/>
                </a:ext>
              </a:extLst>
            </p:cNvPr>
            <p:cNvSpPr txBox="1"/>
            <p:nvPr/>
          </p:nvSpPr>
          <p:spPr>
            <a:xfrm>
              <a:off x="5104144" y="6779484"/>
              <a:ext cx="2891612" cy="7820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23251" fontAlgn="ctr">
                <a:defRPr/>
              </a:pPr>
              <a:r>
                <a:rPr lang="en-US" sz="955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Automated Data Quality Operations</a:t>
              </a:r>
            </a:p>
            <a:p>
              <a:pPr defTabSz="623251" fontAlgn="ctr">
                <a:defRPr/>
              </a:pPr>
              <a:r>
                <a:rPr lang="en-US" sz="955" kern="0" dirty="0">
                  <a:latin typeface="Calibri" panose="020F0502020204030204" pitchFamily="34" charset="0"/>
                  <a:cs typeface="Calibri" panose="020F0502020204030204" pitchFamily="34" charset="0"/>
                </a:rPr>
                <a:t>BI Operations</a:t>
              </a:r>
            </a:p>
            <a:p>
              <a:pPr defTabSz="623251" fontAlgn="ctr">
                <a:defRPr/>
              </a:pPr>
              <a:r>
                <a:rPr lang="en-US" sz="955" kern="0" dirty="0">
                  <a:latin typeface="Calibri" panose="020F0502020204030204" pitchFamily="34" charset="0"/>
                  <a:cs typeface="Calibri" panose="020F0502020204030204" pitchFamily="34" charset="0"/>
                </a:rPr>
                <a:t>Data Literacy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08B1D3-F0B9-4597-B559-C5601491CB3C}"/>
                </a:ext>
              </a:extLst>
            </p:cNvPr>
            <p:cNvSpPr txBox="1"/>
            <p:nvPr/>
          </p:nvSpPr>
          <p:spPr>
            <a:xfrm>
              <a:off x="9237627" y="6601265"/>
              <a:ext cx="3280729" cy="7820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623251" fontAlgn="ctr">
                <a:defRPr/>
              </a:pPr>
              <a:r>
                <a:rPr lang="en-US" sz="955" kern="0" dirty="0">
                  <a:latin typeface="Calibri" panose="020F0502020204030204" pitchFamily="34" charset="0"/>
                  <a:cs typeface="Calibri" panose="020F0502020204030204" pitchFamily="34" charset="0"/>
                </a:rPr>
                <a:t>Democratize data to empower client business stakeholders</a:t>
              </a:r>
            </a:p>
            <a:p>
              <a:pPr defTabSz="623251" fontAlgn="ctr">
                <a:defRPr/>
              </a:pPr>
              <a:r>
                <a:rPr lang="en-US" sz="955" kern="0" dirty="0">
                  <a:latin typeface="Calibri" panose="020F0502020204030204" pitchFamily="34" charset="0"/>
                  <a:cs typeface="Calibri" panose="020F0502020204030204" pitchFamily="34" charset="0"/>
                </a:rPr>
                <a:t>Uberized Data delivery using APIs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433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C47ECD1-B839-49E4-AFDA-6CB52298A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1509"/>
              </p:ext>
            </p:extLst>
          </p:nvPr>
        </p:nvGraphicFramePr>
        <p:xfrm>
          <a:off x="441375" y="1132609"/>
          <a:ext cx="11309250" cy="47922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36963">
                  <a:extLst>
                    <a:ext uri="{9D8B030D-6E8A-4147-A177-3AD203B41FA5}">
                      <a16:colId xmlns:a16="http://schemas.microsoft.com/office/drawing/2014/main" val="2637098781"/>
                    </a:ext>
                  </a:extLst>
                </a:gridCol>
                <a:gridCol w="3711729">
                  <a:extLst>
                    <a:ext uri="{9D8B030D-6E8A-4147-A177-3AD203B41FA5}">
                      <a16:colId xmlns:a16="http://schemas.microsoft.com/office/drawing/2014/main" val="1368606699"/>
                    </a:ext>
                  </a:extLst>
                </a:gridCol>
                <a:gridCol w="4320685">
                  <a:extLst>
                    <a:ext uri="{9D8B030D-6E8A-4147-A177-3AD203B41FA5}">
                      <a16:colId xmlns:a16="http://schemas.microsoft.com/office/drawing/2014/main" val="106912115"/>
                    </a:ext>
                  </a:extLst>
                </a:gridCol>
                <a:gridCol w="1739873">
                  <a:extLst>
                    <a:ext uri="{9D8B030D-6E8A-4147-A177-3AD203B41FA5}">
                      <a16:colId xmlns:a16="http://schemas.microsoft.com/office/drawing/2014/main" val="966631704"/>
                    </a:ext>
                  </a:extLst>
                </a:gridCol>
              </a:tblGrid>
              <a:tr h="2701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First Tenets</a:t>
                      </a:r>
                    </a:p>
                  </a:txBody>
                  <a:tcPr marL="62345" marR="62345" marT="31173" marB="31173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 Offerings</a:t>
                      </a:r>
                    </a:p>
                  </a:txBody>
                  <a:tcPr marL="62345" marR="62345" marT="31173" marB="31173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Initiatives</a:t>
                      </a:r>
                    </a:p>
                  </a:txBody>
                  <a:tcPr marL="62345" marR="62345" marT="31173" marB="31173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Accelerators</a:t>
                      </a:r>
                    </a:p>
                  </a:txBody>
                  <a:tcPr marL="62345" marR="62345" marT="31173" marB="31173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4160"/>
                  </a:ext>
                </a:extLst>
              </a:tr>
              <a:tr h="1226127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Intelligent Data Management</a:t>
                      </a:r>
                    </a:p>
                  </a:txBody>
                  <a:tcPr marL="62345" marR="62345" marT="31173" marB="31173" anchor="ctr">
                    <a:solidFill>
                      <a:srgbClr val="8E8E8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Enterprise Metadata Management – Data Catalog I Data Definition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Self-Healing Data Quality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Master Data Management – On-Premises / Cloud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Governance Charter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Trust based Data Governance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Management Platform As A Service</a:t>
                      </a:r>
                    </a:p>
                  </a:txBody>
                  <a:tcPr marL="62345" marR="62345" marT="31173" marB="3117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Define Data Ownership for key business domains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Establish DQ Monitoring and associated scoring algorithms to improve effectiveness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Establish stewardship processes around data ingestion, processing, storage, data quality and data management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Build Agile MDM Solutions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Create operating model for data stewardship services encompassing plan, build and run </a:t>
                      </a:r>
                    </a:p>
                  </a:txBody>
                  <a:tcPr marL="62345" marR="62345" marT="31173" marB="3117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Meta Wisdom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Hallmarking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DQ (erstwhile R2D2)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Management Pathways</a:t>
                      </a:r>
                    </a:p>
                  </a:txBody>
                  <a:tcPr marL="62345" marR="62345" marT="31173" marB="3117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72219"/>
                  </a:ext>
                </a:extLst>
              </a:tr>
              <a:tr h="1080655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Adaptive Data Platform</a:t>
                      </a:r>
                    </a:p>
                  </a:txBody>
                  <a:tcPr marL="62345" marR="62345" marT="31173" marB="31173" anchor="ctr">
                    <a:solidFill>
                      <a:srgbClr val="8597B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Ubiquitous Data processing (for various formats, scale, breadth of sources and depth of tech)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Transversal Data Platform on Cloud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Ingestion As A Service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Real time data streaming to deliver multitude of business services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Platform at the center of  data provisioning needs of the client’s data consumers.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Platforming and architecting new transversal data platform in cloud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Pursue the new build workload-by-workload basis and setting up the environment for efficient future initiative support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Simplifying data tech ecosystem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Offloading data from Legacy to New age data platforms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Sketch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Gatekeeper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PerisKop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HiFlyer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05592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Consumption Based Analytics</a:t>
                      </a:r>
                    </a:p>
                  </a:txBody>
                  <a:tcPr marL="62345" marR="62345" marT="31173" marB="31173" anchor="ctr">
                    <a:solidFill>
                      <a:srgbClr val="788BA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Democratize data to empower client business stakeholders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Uberized Data delivery using APIs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Storytelling using conversational BI/ Embedded Analytics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Marketplace in Pub-Sub Model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Insights As A Service (Pervasive / Ubiquitous Platform)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BI Fabric to manage BI estate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Build Insights As A Platform to deliver analytical use cases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Develop data marketplaces for data consumers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Building a Semantic layer for data discovery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Cognitive Data Marketplaces powering ease of use in accessing data / Insights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Build conversational BI facilitating Self-service and empowering business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One place for data consumption (Commoditize)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Marketplace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Conversational BI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Model Manager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Intelligent Assistant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Analytics Pathways</a:t>
                      </a:r>
                    </a:p>
                  </a:txBody>
                  <a:tcPr marL="62345" marR="62345" marT="31173" marB="31173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42382"/>
                  </a:ext>
                </a:extLst>
              </a:tr>
              <a:tr h="1080655">
                <a:tc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Smart Data Operations</a:t>
                      </a:r>
                    </a:p>
                  </a:txBody>
                  <a:tcPr marL="62345" marR="62345" marT="31173" marB="31173" anchor="ctr">
                    <a:solidFill>
                      <a:srgbClr val="6B91C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Orchestration 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Automated Data Testing and Data Monitoring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Enterprise Operations Process Console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AI / ML driving data processes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Automated Data Quality Operations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BI Operations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Data Literacy</a:t>
                      </a:r>
                    </a:p>
                  </a:txBody>
                  <a:tcPr marL="62345" marR="62345" marT="31173" marB="3117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Streamlined processes, improve collaboration, and establish a culture of continuous improvement.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Use of automation to increase agility, speed and free capacity for new work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End-to-end data ownership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Increased Speed, Quality and scalability of data pipelines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Increased Model management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Lean Data Ops team moving towards Citizen Data Science Skills and roles</a:t>
                      </a:r>
                    </a:p>
                  </a:txBody>
                  <a:tcPr marL="62345" marR="62345" marT="31173" marB="3117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Meta Wisdom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iSee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Gatekeeper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ADvantage DQ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Power BI Cockpit</a:t>
                      </a:r>
                    </a:p>
                    <a:p>
                      <a:pPr marL="171450" marR="0" lvl="0" indent="-1714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Know Me</a:t>
                      </a:r>
                    </a:p>
                  </a:txBody>
                  <a:tcPr marL="62345" marR="62345" marT="31173" marB="3117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100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BC8A984-8540-4EC6-A549-975F202FC921}"/>
              </a:ext>
            </a:extLst>
          </p:cNvPr>
          <p:cNvSpPr txBox="1"/>
          <p:nvPr/>
        </p:nvSpPr>
        <p:spPr>
          <a:xfrm>
            <a:off x="239842" y="164892"/>
            <a:ext cx="971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F8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Approach in a Nutshell</a:t>
            </a:r>
          </a:p>
        </p:txBody>
      </p:sp>
    </p:spTree>
    <p:extLst>
      <p:ext uri="{BB962C8B-B14F-4D97-AF65-F5344CB8AC3E}">
        <p14:creationId xmlns:p14="http://schemas.microsoft.com/office/powerpoint/2010/main" val="193945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EA2B35-C239-4C89-9C4F-DB1CB320E882}"/>
              </a:ext>
            </a:extLst>
          </p:cNvPr>
          <p:cNvSpPr txBox="1"/>
          <p:nvPr/>
        </p:nvSpPr>
        <p:spPr>
          <a:xfrm>
            <a:off x="239842" y="164892"/>
            <a:ext cx="971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F8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Maturity Journey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1D4919-4C85-4B9A-9411-FA62A7FC37EA}"/>
              </a:ext>
            </a:extLst>
          </p:cNvPr>
          <p:cNvGrpSpPr/>
          <p:nvPr/>
        </p:nvGrpSpPr>
        <p:grpSpPr>
          <a:xfrm>
            <a:off x="681451" y="1090183"/>
            <a:ext cx="10586968" cy="5211426"/>
            <a:chOff x="999461" y="1291594"/>
            <a:chExt cx="15527553" cy="764342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0A9669E-A7B9-4F10-A0A4-349B946DE9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6027"/>
            <a:stretch/>
          </p:blipFill>
          <p:spPr>
            <a:xfrm>
              <a:off x="999461" y="1599371"/>
              <a:ext cx="15527553" cy="7335648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D47E6F-8070-4E98-BA39-33024F02900C}"/>
                </a:ext>
              </a:extLst>
            </p:cNvPr>
            <p:cNvSpPr txBox="1"/>
            <p:nvPr/>
          </p:nvSpPr>
          <p:spPr>
            <a:xfrm rot="16200000">
              <a:off x="46045" y="4960311"/>
              <a:ext cx="2532021" cy="307896"/>
            </a:xfrm>
            <a:prstGeom prst="rect">
              <a:avLst/>
            </a:prstGeom>
            <a:noFill/>
          </p:spPr>
          <p:txBody>
            <a:bodyPr wrap="none" lIns="62329" tIns="0" rIns="62329" bIns="0" rtlCol="0" anchor="ctr" anchorCtr="0">
              <a:spAutoFit/>
            </a:bodyPr>
            <a:lstStyle/>
            <a:p>
              <a:pPr algn="ctr" defTabSz="623251">
                <a:defRPr/>
              </a:pPr>
              <a:r>
                <a:rPr lang="en-US" sz="1364" b="1" i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First Capabilities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6EF8790-1B7C-4BFE-92DD-BC9AEBF4A247}"/>
                </a:ext>
              </a:extLst>
            </p:cNvPr>
            <p:cNvSpPr txBox="1"/>
            <p:nvPr/>
          </p:nvSpPr>
          <p:spPr>
            <a:xfrm>
              <a:off x="8413858" y="8501499"/>
              <a:ext cx="1181472" cy="307896"/>
            </a:xfrm>
            <a:prstGeom prst="rect">
              <a:avLst/>
            </a:prstGeom>
            <a:noFill/>
          </p:spPr>
          <p:txBody>
            <a:bodyPr wrap="none" lIns="62329" tIns="0" rIns="62329" bIns="0" rtlCol="0" anchor="ctr" anchorCtr="0">
              <a:spAutoFit/>
            </a:bodyPr>
            <a:lstStyle/>
            <a:p>
              <a:pPr algn="ctr" defTabSz="623438">
                <a:defRPr/>
              </a:pPr>
              <a:r>
                <a:rPr lang="en-US" sz="1364" b="1" i="1" dirty="0">
                  <a:solidFill>
                    <a:srgbClr val="000000"/>
                  </a:solidFill>
                  <a:latin typeface="Arial" panose="020B0604020202020204"/>
                </a:rPr>
                <a:t>Maturity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A4E7A3-DF71-4B8F-99ED-1180B90863C2}"/>
                </a:ext>
              </a:extLst>
            </p:cNvPr>
            <p:cNvSpPr txBox="1"/>
            <p:nvPr/>
          </p:nvSpPr>
          <p:spPr>
            <a:xfrm>
              <a:off x="2149307" y="4110372"/>
              <a:ext cx="1310957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Ungoverned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828DDE-5A46-4A13-862D-21C2C1251350}"/>
                </a:ext>
              </a:extLst>
            </p:cNvPr>
            <p:cNvSpPr txBox="1"/>
            <p:nvPr/>
          </p:nvSpPr>
          <p:spPr>
            <a:xfrm>
              <a:off x="4792346" y="3801991"/>
              <a:ext cx="1076038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Federated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F61F576-1207-4F4A-A32C-355C4F187FC5}"/>
                </a:ext>
              </a:extLst>
            </p:cNvPr>
            <p:cNvSpPr txBox="1"/>
            <p:nvPr/>
          </p:nvSpPr>
          <p:spPr>
            <a:xfrm>
              <a:off x="7090355" y="3422728"/>
              <a:ext cx="1224156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520CE2-EBE8-4B77-9ED6-311A77D8EA32}"/>
                </a:ext>
              </a:extLst>
            </p:cNvPr>
            <p:cNvSpPr txBox="1"/>
            <p:nvPr/>
          </p:nvSpPr>
          <p:spPr>
            <a:xfrm>
              <a:off x="9642516" y="2630648"/>
              <a:ext cx="1050177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Governed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7653003-0BB5-4616-B667-951B958C5B07}"/>
                </a:ext>
              </a:extLst>
            </p:cNvPr>
            <p:cNvSpPr txBox="1"/>
            <p:nvPr/>
          </p:nvSpPr>
          <p:spPr>
            <a:xfrm>
              <a:off x="12037360" y="1760138"/>
              <a:ext cx="1197165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Transversal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FB2AAC5-4F2E-45ED-A6E3-DC4DBBA9C9D1}"/>
                </a:ext>
              </a:extLst>
            </p:cNvPr>
            <p:cNvSpPr txBox="1"/>
            <p:nvPr/>
          </p:nvSpPr>
          <p:spPr>
            <a:xfrm>
              <a:off x="14439955" y="1291594"/>
              <a:ext cx="1238357" cy="3078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623251">
                <a:defRPr/>
              </a:pPr>
              <a:r>
                <a:rPr lang="en-US" sz="1364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World-class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7FECA55-BEF8-4D9B-8957-D8309EE3D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476984" y="4540138"/>
              <a:ext cx="640080" cy="640080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A9DDE3F-A892-4BD2-836B-BF9FD7BDF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4972680" y="4210564"/>
              <a:ext cx="598696" cy="640080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711B215-9BC1-4522-A527-675FF676B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378302" y="3825697"/>
              <a:ext cx="640080" cy="640080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6F9D5F7-0286-40AF-B2F1-23E3AE656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816573" y="3081423"/>
              <a:ext cx="698712" cy="640080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3804D6E-1921-4A72-AE61-06820ECB9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2313348" y="2179248"/>
              <a:ext cx="640080" cy="640080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5848B-CE0C-47E1-A101-FA7C49F518D1}"/>
                </a:ext>
              </a:extLst>
            </p:cNvPr>
            <p:cNvSpPr txBox="1"/>
            <p:nvPr/>
          </p:nvSpPr>
          <p:spPr>
            <a:xfrm>
              <a:off x="2082276" y="7719300"/>
              <a:ext cx="1472026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623251">
                <a:defRPr/>
              </a:pPr>
              <a:r>
                <a:rPr lang="en-US" sz="1091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Ungoverned data ecosystem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E5745A-E976-4E80-8574-A867895C4581}"/>
                </a:ext>
              </a:extLst>
            </p:cNvPr>
            <p:cNvSpPr txBox="1"/>
            <p:nvPr/>
          </p:nvSpPr>
          <p:spPr>
            <a:xfrm>
              <a:off x="4345866" y="7719300"/>
              <a:ext cx="1852324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ctr">
                <a:defRPr sz="1050" b="1">
                  <a:solidFill>
                    <a:srgbClr val="002060"/>
                  </a:solidFill>
                </a:defRPr>
              </a:lvl1pPr>
            </a:lstStyle>
            <a:p>
              <a:pPr defTabSz="623251">
                <a:defRPr/>
              </a:pPr>
              <a:r>
                <a:rPr lang="en-US" sz="109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Federated data programs (BU focus)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8F73E6F-3966-4EAC-B5EE-30BBD404A1A4}"/>
                </a:ext>
              </a:extLst>
            </p:cNvPr>
            <p:cNvSpPr txBox="1"/>
            <p:nvPr/>
          </p:nvSpPr>
          <p:spPr>
            <a:xfrm>
              <a:off x="6925959" y="7719300"/>
              <a:ext cx="1604904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ctr">
                <a:defRPr sz="1050" b="1">
                  <a:solidFill>
                    <a:srgbClr val="002060"/>
                  </a:solidFill>
                </a:defRPr>
              </a:lvl1pPr>
            </a:lstStyle>
            <a:p>
              <a:pPr defTabSz="623251">
                <a:defRPr/>
              </a:pPr>
              <a:r>
                <a:rPr lang="en-US" sz="109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 data platform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6B0487F-365B-45D0-95B5-56F82DBA6F8D}"/>
                </a:ext>
              </a:extLst>
            </p:cNvPr>
            <p:cNvSpPr txBox="1"/>
            <p:nvPr/>
          </p:nvSpPr>
          <p:spPr>
            <a:xfrm>
              <a:off x="9264270" y="7719300"/>
              <a:ext cx="1888376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ctr">
                <a:defRPr sz="1050" b="1">
                  <a:solidFill>
                    <a:srgbClr val="002060"/>
                  </a:solidFill>
                </a:defRPr>
              </a:lvl1pPr>
            </a:lstStyle>
            <a:p>
              <a:pPr defTabSz="623251">
                <a:defRPr/>
              </a:pPr>
              <a:r>
                <a:rPr lang="en-US" sz="109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Governed &amp; self-serve data platform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FCF6B4D-B9E3-4638-9C23-59B190B27063}"/>
                </a:ext>
              </a:extLst>
            </p:cNvPr>
            <p:cNvSpPr txBox="1"/>
            <p:nvPr/>
          </p:nvSpPr>
          <p:spPr>
            <a:xfrm>
              <a:off x="11915224" y="7719300"/>
              <a:ext cx="1559687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ctr">
                <a:defRPr sz="1050" b="1">
                  <a:solidFill>
                    <a:srgbClr val="002060"/>
                  </a:solidFill>
                </a:defRPr>
              </a:lvl1pPr>
            </a:lstStyle>
            <a:p>
              <a:pPr defTabSz="623251">
                <a:defRPr/>
              </a:pPr>
              <a:r>
                <a:rPr lang="en-US" sz="109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Transversal data platform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BCE237-83A7-4B11-9125-226936CC2012}"/>
                </a:ext>
              </a:extLst>
            </p:cNvPr>
            <p:cNvSpPr txBox="1"/>
            <p:nvPr/>
          </p:nvSpPr>
          <p:spPr>
            <a:xfrm>
              <a:off x="14205090" y="7719300"/>
              <a:ext cx="1889001" cy="4924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ctr">
                <a:defRPr sz="1050" b="1">
                  <a:solidFill>
                    <a:srgbClr val="002060"/>
                  </a:solidFill>
                </a:defRPr>
              </a:lvl1pPr>
            </a:lstStyle>
            <a:p>
              <a:pPr defTabSz="623251">
                <a:defRPr/>
              </a:pPr>
              <a:r>
                <a:rPr lang="en-US" sz="109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Ubiquitous  data &amp; insights platform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0D6A5CB-BDE5-4189-A15C-8EDFD178007A}"/>
                </a:ext>
              </a:extLst>
            </p:cNvPr>
            <p:cNvSpPr txBox="1"/>
            <p:nvPr/>
          </p:nvSpPr>
          <p:spPr>
            <a:xfrm>
              <a:off x="1812555" y="6098513"/>
              <a:ext cx="2194560" cy="134970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pipelines created in silos 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Reusability 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collected infrequently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Manual interventions for operations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D349F28-1722-45AC-80F0-6C731D9D1828}"/>
                </a:ext>
              </a:extLst>
            </p:cNvPr>
            <p:cNvSpPr txBox="1"/>
            <p:nvPr/>
          </p:nvSpPr>
          <p:spPr>
            <a:xfrm>
              <a:off x="4167724" y="6339606"/>
              <a:ext cx="2194560" cy="111534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pipelines created in silos aligned to business unit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collected in a periodic manner but ungoverned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Limited automation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6156F6B-8724-4CDF-8673-015B90775ECB}"/>
                </a:ext>
              </a:extLst>
            </p:cNvPr>
            <p:cNvSpPr txBox="1"/>
            <p:nvPr/>
          </p:nvSpPr>
          <p:spPr>
            <a:xfrm>
              <a:off x="6628613" y="5908719"/>
              <a:ext cx="2194560" cy="154644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platform with well-defined data security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 consumption use cases such as  Reporting, Analytics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Governance – Data Catalogs/ definitions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72B48BA-D050-428D-AA2D-DC4B3C7834FE}"/>
                </a:ext>
              </a:extLst>
            </p:cNvPr>
            <p:cNvSpPr txBox="1"/>
            <p:nvPr/>
          </p:nvSpPr>
          <p:spPr>
            <a:xfrm>
              <a:off x="9169784" y="5021297"/>
              <a:ext cx="2194560" cy="242743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platform with well-defined robust data governance, secured, managed Self-service 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Managed Self-Service –Customer &amp; Enterprise Reporting (BI Fabric)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Meta-data driven data ecosystem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Secured data – Integrated Data Security Framework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0317B3A-0CC0-4BD0-9EA3-3C1DA8CABAFC}"/>
                </a:ext>
              </a:extLst>
            </p:cNvPr>
            <p:cNvSpPr txBox="1"/>
            <p:nvPr/>
          </p:nvSpPr>
          <p:spPr>
            <a:xfrm>
              <a:off x="11597786" y="4539112"/>
              <a:ext cx="2194560" cy="289614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DataOps driven Data Platform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AI / ML driven Self-healing Data Management processes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Literacy driven communities of practice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Fully Governed Data Platform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Full functional Analytics infused solutions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Resilient models / production deployed models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E3E7D5-2328-4065-8C44-11D4214024FC}"/>
                </a:ext>
              </a:extLst>
            </p:cNvPr>
            <p:cNvSpPr txBox="1"/>
            <p:nvPr/>
          </p:nvSpPr>
          <p:spPr>
            <a:xfrm>
              <a:off x="14012806" y="4108226"/>
              <a:ext cx="2194560" cy="332723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AI driven  business aligned  DataOps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driven insights ingrained into processes accessible across business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Actionable intelligence at every stage of data management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Seamlessly  integrated data and insights into business processes and policies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Marketplaces – Fully Functional </a:t>
              </a:r>
            </a:p>
            <a:p>
              <a:pPr marL="76825" indent="-76825" defTabSz="623251">
                <a:spcAft>
                  <a:spcPts val="136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95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Change intertwined into data processes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62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181C4B-1683-44C4-BB3C-653AA6621FBC}"/>
              </a:ext>
            </a:extLst>
          </p:cNvPr>
          <p:cNvSpPr txBox="1"/>
          <p:nvPr/>
        </p:nvSpPr>
        <p:spPr>
          <a:xfrm>
            <a:off x="239842" y="164892"/>
            <a:ext cx="9713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F8CA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Alignment to FENIX 2.0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A485EE-1D23-42A7-A205-3A4E0D1360BD}"/>
              </a:ext>
            </a:extLst>
          </p:cNvPr>
          <p:cNvGrpSpPr/>
          <p:nvPr/>
        </p:nvGrpSpPr>
        <p:grpSpPr>
          <a:xfrm>
            <a:off x="820615" y="1306663"/>
            <a:ext cx="10550770" cy="4867814"/>
            <a:chOff x="1203568" y="1757335"/>
            <a:chExt cx="15474463" cy="713946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B91731E-EAD0-498D-BB2B-63E60589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03568" y="1757335"/>
              <a:ext cx="15474463" cy="713946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4649E6-285A-4E3E-9CFD-F9F5F6933B93}"/>
                </a:ext>
              </a:extLst>
            </p:cNvPr>
            <p:cNvSpPr txBox="1"/>
            <p:nvPr/>
          </p:nvSpPr>
          <p:spPr bwMode="auto">
            <a:xfrm>
              <a:off x="9752697" y="6477580"/>
              <a:ext cx="5561350" cy="94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Adaptive Data Platform -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Newer Design Patterns to Data Delivery  </a:t>
              </a:r>
            </a:p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Consumption based Analytics -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Insights Marketplace / New Use Cases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19B5FC4-77C7-4343-8E39-4A4A82D0B2A2}"/>
                </a:ext>
              </a:extLst>
            </p:cNvPr>
            <p:cNvSpPr txBox="1"/>
            <p:nvPr/>
          </p:nvSpPr>
          <p:spPr bwMode="auto">
            <a:xfrm>
              <a:off x="9752697" y="2882509"/>
              <a:ext cx="6343206" cy="1162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Intelligent Data Management -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Build data catalogs I Masters  </a:t>
              </a:r>
            </a:p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Adaptive Data Platform -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Newer Data Pipelines on Cloud / Appliances</a:t>
              </a:r>
            </a:p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Consumption based Analytics - </a:t>
              </a:r>
              <a:r>
                <a:rPr lang="en-US" sz="1091" kern="0" dirty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Analytics Infusion &amp; Next Gen BI</a:t>
              </a:r>
            </a:p>
            <a:p>
              <a:pPr marL="112565" indent="-112565">
                <a:buFontTx/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Smart Data Operations -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DataOps</a:t>
              </a:r>
            </a:p>
            <a:p>
              <a:pPr marL="112565" indent="-112565">
                <a:buAutoNum type="arabicPeriod"/>
              </a:pPr>
              <a:endParaRPr lang="en-US" sz="1091" kern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D9C8F1-83A6-473A-958C-E1B03068F991}"/>
                </a:ext>
              </a:extLst>
            </p:cNvPr>
            <p:cNvSpPr txBox="1"/>
            <p:nvPr/>
          </p:nvSpPr>
          <p:spPr bwMode="auto">
            <a:xfrm>
              <a:off x="1990910" y="2882509"/>
              <a:ext cx="6343206" cy="1323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31173" tIns="31173" rIns="31173" bIns="31173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Intelligent Data Management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– Data Management As A Service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Adaptive Data Platform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– Transversal Data Platform on Cloud  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Consumption based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 Data Marketplace to commoditize Insights Delivery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Smart Data Operations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– AI &amp; ML in Automation of Data Ops – Data Classification, Data Orchestration, Data Testing &amp; Deployment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D465ED-D03A-4E8B-885C-0651B0B56705}"/>
                </a:ext>
              </a:extLst>
            </p:cNvPr>
            <p:cNvSpPr txBox="1"/>
            <p:nvPr/>
          </p:nvSpPr>
          <p:spPr bwMode="auto">
            <a:xfrm>
              <a:off x="1990910" y="6477580"/>
              <a:ext cx="5561350" cy="1104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Intelligent Data Management </a:t>
              </a:r>
              <a:r>
                <a:rPr lang="en-US" sz="109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–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 Lifecycle Managem</a:t>
              </a:r>
              <a:r>
                <a:rPr lang="en-US" sz="1091" kern="0" dirty="0">
                  <a:solidFill>
                    <a:schemeClr val="accent5">
                      <a:lumMod val="50000"/>
                    </a:schemeClr>
                  </a:solidFill>
                </a:rPr>
                <a:t>ent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Adaptive Data Platform </a:t>
              </a:r>
              <a:r>
                <a:rPr lang="en-US" sz="109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–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 Bots managing Data Platform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Consumption based –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Modernizing Semantic Interfaces</a:t>
              </a:r>
            </a:p>
            <a:p>
              <a:pPr marL="112565" indent="-112565">
                <a:buAutoNum type="arabicPeriod"/>
              </a:pPr>
              <a:r>
                <a:rPr lang="en-US" sz="1091" kern="0" dirty="0">
                  <a:latin typeface="Calibri" panose="020F0502020204030204" pitchFamily="34" charset="0"/>
                  <a:cs typeface="Calibri" panose="020F0502020204030204" pitchFamily="34" charset="0"/>
                </a:rPr>
                <a:t>Smart Data Operations -  </a:t>
              </a:r>
              <a:r>
                <a:rPr lang="en-US" sz="109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Kaizen / 5S in Data Ops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B9F5454-12BD-4AF7-9B0A-0B6636DA01DA}"/>
                </a:ext>
              </a:extLst>
            </p:cNvPr>
            <p:cNvSpPr txBox="1"/>
            <p:nvPr/>
          </p:nvSpPr>
          <p:spPr bwMode="auto">
            <a:xfrm>
              <a:off x="14715138" y="5583977"/>
              <a:ext cx="1813809" cy="30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 b="1" i="1" kern="0">
                  <a:solidFill>
                    <a:schemeClr val="bg1"/>
                  </a:solidFill>
                </a:defRPr>
              </a:lvl1pPr>
            </a:lstStyle>
            <a:p>
              <a:pPr algn="r"/>
              <a:r>
                <a:rPr lang="en-US" sz="1227" dirty="0">
                  <a:latin typeface="Calibri" panose="020F0502020204030204" pitchFamily="34" charset="0"/>
                  <a:cs typeface="Calibri" panose="020F0502020204030204" pitchFamily="34" charset="0"/>
                </a:rPr>
                <a:t>Innovation Squad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1679B39-4BFD-4CBE-A5B9-DF9217AB40EA}"/>
                </a:ext>
              </a:extLst>
            </p:cNvPr>
            <p:cNvSpPr txBox="1"/>
            <p:nvPr/>
          </p:nvSpPr>
          <p:spPr bwMode="auto">
            <a:xfrm>
              <a:off x="13291071" y="4521479"/>
              <a:ext cx="3237876" cy="317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 b="1" kern="0">
                  <a:solidFill>
                    <a:schemeClr val="bg1"/>
                  </a:solidFill>
                </a:defRPr>
              </a:lvl1pPr>
            </a:lstStyle>
            <a:p>
              <a:pPr algn="r"/>
              <a:r>
                <a:rPr lang="en-US" sz="1227" i="1" dirty="0">
                  <a:latin typeface="Calibri" panose="020F0502020204030204" pitchFamily="34" charset="0"/>
                  <a:cs typeface="Calibri" panose="020F0502020204030204" pitchFamily="34" charset="0"/>
                </a:rPr>
                <a:t>Data Content &amp; Consumption Squads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BCD3EA-58B6-4C0A-8A50-84DDD49AB2A3}"/>
                </a:ext>
              </a:extLst>
            </p:cNvPr>
            <p:cNvSpPr txBox="1"/>
            <p:nvPr/>
          </p:nvSpPr>
          <p:spPr bwMode="auto">
            <a:xfrm>
              <a:off x="1339188" y="4521479"/>
              <a:ext cx="3237876" cy="317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 b="1" i="1" kern="0">
                  <a:solidFill>
                    <a:schemeClr val="bg1"/>
                  </a:solidFill>
                </a:defRPr>
              </a:lvl1pPr>
            </a:lstStyle>
            <a:p>
              <a:r>
                <a:rPr lang="en-US" sz="1227" dirty="0">
                  <a:latin typeface="Calibri" panose="020F0502020204030204" pitchFamily="34" charset="0"/>
                  <a:cs typeface="Calibri" panose="020F0502020204030204" pitchFamily="34" charset="0"/>
                </a:rPr>
                <a:t>Data Content, Platform &amp; Consumption Squads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FA097D6-A7FA-4B8E-A0D8-5CDCB76026A9}"/>
                </a:ext>
              </a:extLst>
            </p:cNvPr>
            <p:cNvSpPr txBox="1"/>
            <p:nvPr/>
          </p:nvSpPr>
          <p:spPr bwMode="auto">
            <a:xfrm>
              <a:off x="1339188" y="5583977"/>
              <a:ext cx="1813809" cy="30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31173" tIns="31173" rIns="31173" bIns="31173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 b="1" i="1" kern="0">
                  <a:solidFill>
                    <a:schemeClr val="bg1"/>
                  </a:solidFill>
                </a:defRPr>
              </a:lvl1pPr>
            </a:lstStyle>
            <a:p>
              <a:r>
                <a:rPr lang="en-US" sz="1227" dirty="0">
                  <a:latin typeface="Calibri" panose="020F0502020204030204" pitchFamily="34" charset="0"/>
                  <a:cs typeface="Calibri" panose="020F0502020204030204" pitchFamily="34" charset="0"/>
                </a:rPr>
                <a:t>Platform Squad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234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52F7F6-DE17-46E3-874E-4F9B117500B7}"/>
              </a:ext>
            </a:extLst>
          </p:cNvPr>
          <p:cNvSpPr txBox="1"/>
          <p:nvPr/>
        </p:nvSpPr>
        <p:spPr>
          <a:xfrm>
            <a:off x="6625652" y="3672590"/>
            <a:ext cx="4708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86F7F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1617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928</Words>
  <Application>Microsoft Office PowerPoint</Application>
  <PresentationFormat>Widescreen</PresentationFormat>
  <Paragraphs>178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Debraj Das</dc:creator>
  <cp:lastModifiedBy>Debraj Das</cp:lastModifiedBy>
  <cp:revision>53</cp:revision>
  <dcterms:created xsi:type="dcterms:W3CDTF">2020-02-20T11:47:41Z</dcterms:created>
  <dcterms:modified xsi:type="dcterms:W3CDTF">2020-11-27T10:41:06Z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6d6b1a28-0b0f-4c85-83f5-4c55e9ae769a</vt:lpwstr>
  </property>
  <property fmtid="{D5CDD505-2E9C-101B-9397-08002B2CF9AE}" pid="3" name="HCLClassification">
    <vt:lpwstr>HCL_Cla5s_1nt3rnal</vt:lpwstr>
  </property>
  <property fmtid="{D5CDD505-2E9C-101B-9397-08002B2CF9AE}" pid="4" name="HCL_Cla5s_D6">
    <vt:lpwstr>False</vt:lpwstr>
  </property>
  <property fmtid="{D5CDD505-2E9C-101B-9397-08002B2CF9AE}" pid="5" name="HCLClassD6">
    <vt:lpwstr>False</vt:lpwstr>
  </property>
</Properties>
</file>