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3" r:id="rId4"/>
    <p:sldId id="266" r:id="rId5"/>
    <p:sldId id="264" r:id="rId6"/>
    <p:sldId id="267" r:id="rId7"/>
    <p:sldId id="265" r:id="rId8"/>
    <p:sldId id="261" r:id="rId9"/>
    <p:sldId id="262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8CAD"/>
    <a:srgbClr val="E8E0DD"/>
    <a:srgbClr val="C5E6EF"/>
    <a:srgbClr val="B14540"/>
    <a:srgbClr val="602441"/>
    <a:srgbClr val="86F7F9"/>
    <a:srgbClr val="A0D4E3"/>
    <a:srgbClr val="4BC4DF"/>
    <a:srgbClr val="042843"/>
    <a:srgbClr val="D05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A161F-5A44-4CD9-87CF-A75F211BACE4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3C4A0-F9E4-4406-B331-91154469F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73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3C4A0-F9E4-4406-B331-91154469FA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24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3C4A0-F9E4-4406-B331-91154469FA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7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95FA03D-2C3B-4C7D-9A99-0571D0F9C3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015346"/>
          </a:xfrm>
          <a:prstGeom prst="flowChartDocumen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526690E-9099-4E48-8F35-DEE3E8C37D3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C86C9AA-7334-4104-BC3B-4A6C2790D373}"/>
              </a:ext>
            </a:extLst>
          </p:cNvPr>
          <p:cNvGrpSpPr/>
          <p:nvPr userDrawn="1"/>
        </p:nvGrpSpPr>
        <p:grpSpPr>
          <a:xfrm>
            <a:off x="-623455" y="332509"/>
            <a:ext cx="4017820" cy="1066800"/>
            <a:chOff x="-623455" y="332509"/>
            <a:chExt cx="4017820" cy="10668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74DFBB6-D5CD-40D0-9242-54911B4433FF}"/>
                </a:ext>
              </a:extLst>
            </p:cNvPr>
            <p:cNvSpPr/>
            <p:nvPr userDrawn="1"/>
          </p:nvSpPr>
          <p:spPr>
            <a:xfrm>
              <a:off x="-623455" y="332509"/>
              <a:ext cx="4017820" cy="1066800"/>
            </a:xfrm>
            <a:prstGeom prst="roundRect">
              <a:avLst>
                <a:gd name="adj" fmla="val 50000"/>
              </a:avLst>
            </a:prstGeom>
            <a:solidFill>
              <a:srgbClr val="2898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7C87FB4-E946-486F-BDE8-4C96AE5540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357" y="758252"/>
              <a:ext cx="1468042" cy="215313"/>
            </a:xfrm>
            <a:prstGeom prst="rect">
              <a:avLst/>
            </a:prstGeom>
          </p:spPr>
        </p:pic>
        <p:pic>
          <p:nvPicPr>
            <p:cNvPr id="14" name="Picture 1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E2B34D87-09A9-40CC-AB58-6173540F5C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4756" y="526201"/>
              <a:ext cx="1047896" cy="689893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8309CD4-6938-48B0-874C-38393716A8D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66" y="5478717"/>
            <a:ext cx="2837779" cy="98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30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20783-2BF2-489E-8B73-05CA4C296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B2AE3F-3406-4423-A01A-10EA0B95B9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370910-3B2A-4B16-AA6B-FF06BAEF4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4636B-D7F7-4EDE-8624-8AEF9FA73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BA86-F783-419D-ADB8-E2920C25E04D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4C3905-3A02-47E3-A2E5-ED190D57F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C5311-11B5-485E-8AFE-768A50853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CA7C-0485-4093-9BB5-FDAB6C57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10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551FF-AA5B-453F-95B8-FFBCF2758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889720-C0BD-4A1E-B45F-8F5E3663E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86643-40E8-4CE8-904D-DD4C53402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BA86-F783-419D-ADB8-E2920C25E04D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95CB9-ED34-447E-9893-702A61D3D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D3740-56E4-41F3-9EFF-E3C1501A8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CA7C-0485-4093-9BB5-FDAB6C57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90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FD8012-2690-47AB-BEA9-E9E89306A8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E02BA6-CDB6-4B7C-93B8-A10305DAE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895D9-90F1-4615-87BE-1946797B9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BA86-F783-419D-ADB8-E2920C25E04D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7B15E-27EF-44A3-A55F-B747159CB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49F96-D44D-4F7C-9137-59D4C1450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CA7C-0485-4093-9BB5-FDAB6C57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0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95FA03D-2C3B-4C7D-9A99-0571D0F9C3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015346"/>
          </a:xfrm>
          <a:prstGeom prst="flowChartDocumen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526690E-9099-4E48-8F35-DEE3E8C37D3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74DFBB6-D5CD-40D0-9242-54911B4433FF}"/>
              </a:ext>
            </a:extLst>
          </p:cNvPr>
          <p:cNvSpPr/>
          <p:nvPr userDrawn="1"/>
        </p:nvSpPr>
        <p:spPr>
          <a:xfrm>
            <a:off x="5936672" y="3045578"/>
            <a:ext cx="6026728" cy="2466110"/>
          </a:xfrm>
          <a:prstGeom prst="roundRect">
            <a:avLst>
              <a:gd name="adj" fmla="val 50000"/>
            </a:avLst>
          </a:prstGeom>
          <a:solidFill>
            <a:srgbClr val="289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1DF512-082E-4113-AE2C-121C4F9E14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6" y="6040211"/>
            <a:ext cx="1884278" cy="65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72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625623-ACC4-485F-BADF-2A762F19E77B}"/>
              </a:ext>
            </a:extLst>
          </p:cNvPr>
          <p:cNvSpPr/>
          <p:nvPr userDrawn="1"/>
        </p:nvSpPr>
        <p:spPr>
          <a:xfrm>
            <a:off x="0" y="0"/>
            <a:ext cx="12192000" cy="870857"/>
          </a:xfrm>
          <a:prstGeom prst="rect">
            <a:avLst/>
          </a:prstGeom>
          <a:gradFill flip="none" rotWithShape="1">
            <a:gsLst>
              <a:gs pos="84000">
                <a:srgbClr val="B14540"/>
              </a:gs>
              <a:gs pos="66350">
                <a:srgbClr val="D05342"/>
              </a:gs>
              <a:gs pos="30976">
                <a:srgbClr val="4BC4DF"/>
              </a:gs>
              <a:gs pos="16800">
                <a:srgbClr val="2F8CAD"/>
              </a:gs>
              <a:gs pos="0">
                <a:srgbClr val="042843"/>
              </a:gs>
              <a:gs pos="50000">
                <a:srgbClr val="86F7F9"/>
              </a:gs>
              <a:gs pos="100000">
                <a:srgbClr val="60244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AF5635-3B27-4169-85D3-BA924CB20FBE}"/>
              </a:ext>
            </a:extLst>
          </p:cNvPr>
          <p:cNvSpPr/>
          <p:nvPr userDrawn="1"/>
        </p:nvSpPr>
        <p:spPr>
          <a:xfrm>
            <a:off x="-4" y="0"/>
            <a:ext cx="12192000" cy="6858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F2BE73-12A6-4790-949C-558279874EED}"/>
              </a:ext>
            </a:extLst>
          </p:cNvPr>
          <p:cNvSpPr/>
          <p:nvPr userDrawn="1"/>
        </p:nvSpPr>
        <p:spPr>
          <a:xfrm>
            <a:off x="11450335" y="6359237"/>
            <a:ext cx="727814" cy="49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12037BB-1D25-4934-AF2E-B7F978F7FF3C}" type="slidenum">
              <a:rPr lang="en-US" b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16EC22-254F-4957-9019-BF870CE62F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618" y="166283"/>
            <a:ext cx="1715395" cy="59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8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0BE4132-AD48-47A3-BFD1-12C310D50B26}"/>
              </a:ext>
            </a:extLst>
          </p:cNvPr>
          <p:cNvSpPr/>
          <p:nvPr userDrawn="1"/>
        </p:nvSpPr>
        <p:spPr>
          <a:xfrm rot="5400000">
            <a:off x="-2355274" y="2355272"/>
            <a:ext cx="6858000" cy="2147455"/>
          </a:xfrm>
          <a:prstGeom prst="rect">
            <a:avLst/>
          </a:prstGeom>
          <a:gradFill flip="none" rotWithShape="1">
            <a:gsLst>
              <a:gs pos="84000">
                <a:srgbClr val="B14540"/>
              </a:gs>
              <a:gs pos="66350">
                <a:srgbClr val="D05342"/>
              </a:gs>
              <a:gs pos="30976">
                <a:srgbClr val="4BC4DF"/>
              </a:gs>
              <a:gs pos="16800">
                <a:srgbClr val="2F8CAD"/>
              </a:gs>
              <a:gs pos="0">
                <a:srgbClr val="042843"/>
              </a:gs>
              <a:gs pos="50000">
                <a:srgbClr val="86F7F9"/>
              </a:gs>
              <a:gs pos="100000">
                <a:srgbClr val="60244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D86705-96E9-4FD6-A68E-12FF3850AEDD}"/>
              </a:ext>
            </a:extLst>
          </p:cNvPr>
          <p:cNvSpPr/>
          <p:nvPr userDrawn="1"/>
        </p:nvSpPr>
        <p:spPr>
          <a:xfrm>
            <a:off x="-4" y="0"/>
            <a:ext cx="12192000" cy="6858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004AC450-BE6C-4A0D-9017-6E80745C2D57}"/>
              </a:ext>
            </a:extLst>
          </p:cNvPr>
          <p:cNvSpPr/>
          <p:nvPr userDrawn="1"/>
        </p:nvSpPr>
        <p:spPr>
          <a:xfrm>
            <a:off x="677985" y="5305739"/>
            <a:ext cx="2445518" cy="1190132"/>
          </a:xfrm>
          <a:prstGeom prst="parallelogram">
            <a:avLst>
              <a:gd name="adj" fmla="val 816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8591456-C04D-4F94-8607-6DC861FA4891}"/>
              </a:ext>
            </a:extLst>
          </p:cNvPr>
          <p:cNvSpPr/>
          <p:nvPr userDrawn="1"/>
        </p:nvSpPr>
        <p:spPr>
          <a:xfrm>
            <a:off x="466707" y="6146776"/>
            <a:ext cx="548640" cy="5486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3C15AA-50C1-4E09-B6F8-6488ADF1B42F}"/>
              </a:ext>
            </a:extLst>
          </p:cNvPr>
          <p:cNvSpPr/>
          <p:nvPr userDrawn="1"/>
        </p:nvSpPr>
        <p:spPr>
          <a:xfrm>
            <a:off x="377120" y="6171714"/>
            <a:ext cx="727814" cy="49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12037BB-1D25-4934-AF2E-B7F978F7FF3C}" type="slidenum">
              <a:rPr lang="en-US" b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BD1B1C-5045-40D1-8582-094296BC73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929" y="5645477"/>
            <a:ext cx="2199553" cy="76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2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6F785-8FCB-4822-95E0-6D90FA9CE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DD5E7-9E00-4E82-9D11-5811088200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AA9142-CF5B-4D73-9363-A9767F4E2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4676F-9DBC-4CD4-AB1A-8A7D3D7E4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BA86-F783-419D-ADB8-E2920C25E04D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72B413-3A43-41BE-8592-B91303A94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7197E-B45F-44F7-8174-32FA82699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CA7C-0485-4093-9BB5-FDAB6C57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17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5C21D-B374-4A4C-AB14-CC66D02B0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3B3CA-D88C-45E6-98EC-BC4A5ACD0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E1CEA-36F1-44A4-92FD-BD729FA60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13D19F-DB8B-4794-83C4-C9AAE1C6CD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A850AE-952C-4898-B4B9-99755744E9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1FD5CA-A63D-410C-8FFC-1AA594CA7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BA86-F783-419D-ADB8-E2920C25E04D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03B99C-4913-45CA-B14A-CD57E7D9E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8A10F8-CF68-4F82-AC87-0EEE5743C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CA7C-0485-4093-9BB5-FDAB6C57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71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DB3BB-A27E-4D4D-86B9-91F0B2208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91ACC6-1639-4C65-B99C-B44CC4A0A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BA86-F783-419D-ADB8-E2920C25E04D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5F1392-F4D4-4F4E-9FEE-005A13194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EDE151-D80F-4176-A257-A7707EABD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CA7C-0485-4093-9BB5-FDAB6C57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83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455790-89F4-4219-AF79-568136C1A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BA86-F783-419D-ADB8-E2920C25E04D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CB5A3F-D509-4F2F-A103-F43837C4F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14680-2A38-4450-A192-6F04D08E6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CA7C-0485-4093-9BB5-FDAB6C57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6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ED824-7D21-486B-8694-7190DBB1B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A2120-24DF-42F1-8F86-449458C65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ABE414-08AC-46DD-8A95-04D88560F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85053D-3852-47CB-9B56-DD876A921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BA86-F783-419D-ADB8-E2920C25E04D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811DCC-5126-4D3E-97A4-79C9E4CC5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C658FF-5A39-4BC1-B8A9-79E30950D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CA7C-0485-4093-9BB5-FDAB6C57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3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D46CE4-5521-4B01-A9EB-F72633F13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43B92-C7B2-48FF-86E6-8E925C6C7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C703F-BE5E-4A49-9A5D-FD84FF14F1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4BA86-F783-419D-ADB8-E2920C25E04D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0B3ED-55F2-4A32-9C73-4C2DEE994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2474B-FAE5-4F43-BC88-DCACA70B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4CA7C-0485-4093-9BB5-FDAB6C57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1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36530D-DB8C-430A-B386-59850C351400}"/>
              </a:ext>
            </a:extLst>
          </p:cNvPr>
          <p:cNvSpPr txBox="1"/>
          <p:nvPr/>
        </p:nvSpPr>
        <p:spPr>
          <a:xfrm>
            <a:off x="4730796" y="5099049"/>
            <a:ext cx="72404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ADvantage Azure Data &amp; AI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8E5532-B0B0-4CB0-B3ED-C0EE7CD55A2A}"/>
              </a:ext>
            </a:extLst>
          </p:cNvPr>
          <p:cNvSpPr txBox="1"/>
          <p:nvPr/>
        </p:nvSpPr>
        <p:spPr>
          <a:xfrm>
            <a:off x="7418840" y="5719726"/>
            <a:ext cx="45524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b="1" dirty="0">
                <a:solidFill>
                  <a:srgbClr val="B145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Overview in a Nutshell</a:t>
            </a:r>
          </a:p>
        </p:txBody>
      </p:sp>
    </p:spTree>
    <p:extLst>
      <p:ext uri="{BB962C8B-B14F-4D97-AF65-F5344CB8AC3E}">
        <p14:creationId xmlns:p14="http://schemas.microsoft.com/office/powerpoint/2010/main" val="3252444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52F7F6-DE17-46E3-874E-4F9B117500B7}"/>
              </a:ext>
            </a:extLst>
          </p:cNvPr>
          <p:cNvSpPr txBox="1"/>
          <p:nvPr/>
        </p:nvSpPr>
        <p:spPr>
          <a:xfrm>
            <a:off x="6625652" y="3672590"/>
            <a:ext cx="47087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86F7F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16172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DDBD23-C1E6-4FA2-8FF6-3A8F992BC590}"/>
              </a:ext>
            </a:extLst>
          </p:cNvPr>
          <p:cNvSpPr txBox="1"/>
          <p:nvPr/>
        </p:nvSpPr>
        <p:spPr>
          <a:xfrm>
            <a:off x="239842" y="164892"/>
            <a:ext cx="9713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About ADAz Data &amp; AI Suite</a:t>
            </a:r>
          </a:p>
        </p:txBody>
      </p:sp>
      <p:pic>
        <p:nvPicPr>
          <p:cNvPr id="2" name="Picture 4" descr="ADvantage Azure Data &amp; AI">
            <a:extLst>
              <a:ext uri="{FF2B5EF4-FFF2-40B4-BE49-F238E27FC236}">
                <a16:creationId xmlns:a16="http://schemas.microsoft.com/office/drawing/2014/main" id="{9BA349DB-D8DA-479C-9BD4-4C36B5AE8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46" y="1217311"/>
            <a:ext cx="2248724" cy="71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4C476E-3934-4E37-8F0E-099250746EB8}"/>
              </a:ext>
            </a:extLst>
          </p:cNvPr>
          <p:cNvSpPr txBox="1"/>
          <p:nvPr/>
        </p:nvSpPr>
        <p:spPr>
          <a:xfrm>
            <a:off x="2999873" y="1217311"/>
            <a:ext cx="865600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dirty="0">
                <a:solidFill>
                  <a:srgbClr val="C00000"/>
                </a:solidFill>
                <a:effectLst/>
                <a:latin typeface="+mj-lt"/>
              </a:rPr>
              <a:t>ADAz Data &amp; AI </a:t>
            </a:r>
            <a:r>
              <a:rPr lang="en-US" sz="1400" b="0" i="0" dirty="0">
                <a:effectLst/>
                <a:latin typeface="+mj-lt"/>
              </a:rPr>
              <a:t>is a Suite is under HCL DNA’s proprietary </a:t>
            </a:r>
            <a:r>
              <a:rPr lang="en-US" sz="1400" b="0" i="0" u="none" strike="noStrike" dirty="0">
                <a:effectLst/>
                <a:latin typeface="+mj-lt"/>
              </a:rPr>
              <a:t>ADvantage Azure</a:t>
            </a:r>
            <a:r>
              <a:rPr lang="en-US" sz="1400" b="0" i="0" dirty="0">
                <a:effectLst/>
                <a:latin typeface="+mj-lt"/>
              </a:rPr>
              <a:t> umbrella consisting of </a:t>
            </a:r>
            <a:r>
              <a:rPr lang="en-US" sz="1400" b="1" i="0" dirty="0">
                <a:solidFill>
                  <a:srgbClr val="00B050"/>
                </a:solidFill>
                <a:effectLst/>
                <a:latin typeface="+mj-lt"/>
              </a:rPr>
              <a:t>Services</a:t>
            </a:r>
            <a:r>
              <a:rPr lang="en-US" sz="1400" b="0" i="0" dirty="0">
                <a:effectLst/>
                <a:latin typeface="+mj-lt"/>
              </a:rPr>
              <a:t>, </a:t>
            </a:r>
            <a:r>
              <a:rPr lang="en-US" sz="1400" b="1" dirty="0">
                <a:solidFill>
                  <a:srgbClr val="00B050"/>
                </a:solidFill>
                <a:latin typeface="+mj-lt"/>
              </a:rPr>
              <a:t>Capabilities</a:t>
            </a:r>
            <a:r>
              <a:rPr lang="en-US" sz="1400" b="0" i="0" dirty="0">
                <a:effectLst/>
                <a:latin typeface="+mj-lt"/>
              </a:rPr>
              <a:t> and </a:t>
            </a:r>
            <a:r>
              <a:rPr lang="en-US" sz="1400" b="1" dirty="0">
                <a:solidFill>
                  <a:srgbClr val="00B050"/>
                </a:solidFill>
                <a:latin typeface="+mj-lt"/>
              </a:rPr>
              <a:t>Solutions</a:t>
            </a:r>
            <a:r>
              <a:rPr lang="en-US" sz="1400" b="0" i="0" dirty="0">
                <a:effectLst/>
                <a:latin typeface="+mj-lt"/>
              </a:rPr>
              <a:t> for </a:t>
            </a:r>
            <a:r>
              <a:rPr lang="en-US" sz="1400" b="1" i="0" dirty="0">
                <a:solidFill>
                  <a:srgbClr val="2F8CAD"/>
                </a:solidFill>
                <a:effectLst/>
                <a:latin typeface="+mj-lt"/>
              </a:rPr>
              <a:t>Microsoft Azure </a:t>
            </a:r>
            <a:r>
              <a:rPr lang="en-US" sz="1400" b="0" i="0" dirty="0">
                <a:effectLst/>
                <a:latin typeface="+mj-lt"/>
              </a:rPr>
              <a:t>based Data &amp; AI Programs following </a:t>
            </a:r>
            <a:r>
              <a:rPr lang="en-US" sz="1400" b="1" i="0" dirty="0">
                <a:solidFill>
                  <a:srgbClr val="7030A0"/>
                </a:solidFill>
                <a:effectLst/>
                <a:latin typeface="+mj-lt"/>
              </a:rPr>
              <a:t>Data First </a:t>
            </a:r>
            <a:r>
              <a:rPr lang="en-US" sz="1400" b="0" i="0" dirty="0">
                <a:effectLst/>
                <a:latin typeface="+mj-lt"/>
              </a:rPr>
              <a:t>Philosophy and </a:t>
            </a:r>
            <a:r>
              <a:rPr lang="en-US" sz="1400" b="1" i="0" dirty="0">
                <a:solidFill>
                  <a:srgbClr val="7030A0"/>
                </a:solidFill>
                <a:effectLst/>
                <a:latin typeface="+mj-lt"/>
              </a:rPr>
              <a:t>Data at Scale </a:t>
            </a:r>
            <a:r>
              <a:rPr lang="en-US" sz="1400" b="0" i="0" dirty="0">
                <a:effectLst/>
                <a:latin typeface="+mj-lt"/>
              </a:rPr>
              <a:t>Approach. It includes Strategic Frameworks, Accelerators, Tools &amp; Techniques, Scripts and Technical Capabilities.</a:t>
            </a:r>
            <a:endParaRPr lang="en-US" sz="14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CC2D3C-16D6-41B5-971D-961E01A58417}"/>
              </a:ext>
            </a:extLst>
          </p:cNvPr>
          <p:cNvSpPr txBox="1"/>
          <p:nvPr/>
        </p:nvSpPr>
        <p:spPr>
          <a:xfrm>
            <a:off x="532946" y="2751470"/>
            <a:ext cx="11295259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400" b="0" i="0" dirty="0">
                <a:solidFill>
                  <a:srgbClr val="0070C0"/>
                </a:solidFill>
                <a:effectLst/>
                <a:latin typeface="+mj-lt"/>
              </a:rPr>
              <a:t>Faster Execution &amp; Higher Productivity</a:t>
            </a:r>
            <a:br>
              <a:rPr lang="en-US" sz="1400" b="0" i="0" dirty="0">
                <a:solidFill>
                  <a:srgbClr val="0070C0"/>
                </a:solidFill>
                <a:effectLst/>
                <a:latin typeface="+mj-lt"/>
              </a:rPr>
            </a:br>
            <a:r>
              <a:rPr lang="en-US" sz="1400" b="0" i="1" dirty="0">
                <a:solidFill>
                  <a:srgbClr val="212529"/>
                </a:solidFill>
                <a:effectLst/>
                <a:latin typeface="+mj-lt"/>
              </a:rPr>
              <a:t>In-Built Automation Scripts for various actions, Optimized route of Execution, available Reusable items and Ops Model deliver quicker implementation</a:t>
            </a:r>
            <a:br>
              <a:rPr lang="en-US" sz="1400" b="0" i="0" dirty="0">
                <a:solidFill>
                  <a:srgbClr val="212529"/>
                </a:solidFill>
                <a:effectLst/>
                <a:latin typeface="+mj-lt"/>
              </a:rPr>
            </a:br>
            <a:endParaRPr lang="en-US" sz="1000" b="0" i="0" dirty="0">
              <a:solidFill>
                <a:srgbClr val="212529"/>
              </a:solidFill>
              <a:effectLst/>
              <a:latin typeface="+mj-lt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0070C0"/>
                </a:solidFill>
                <a:latin typeface="+mj-lt"/>
              </a:rPr>
              <a:t>Adherence to Best Practices through Standardization</a:t>
            </a:r>
            <a:br>
              <a:rPr lang="en-US" sz="1400" b="0" i="0" dirty="0">
                <a:solidFill>
                  <a:srgbClr val="212529"/>
                </a:solidFill>
                <a:effectLst/>
                <a:latin typeface="+mj-lt"/>
              </a:rPr>
            </a:br>
            <a:r>
              <a:rPr lang="en-US" sz="1400" b="0" i="1" dirty="0">
                <a:solidFill>
                  <a:srgbClr val="212529"/>
                </a:solidFill>
                <a:effectLst/>
                <a:latin typeface="+mj-lt"/>
              </a:rPr>
              <a:t>Guided by Standardization from Microsoft Recommendations as well as Industry Benchmarks optimizes Approach, Architecture, Tools and Services for every ask</a:t>
            </a:r>
            <a:br>
              <a:rPr lang="en-US" sz="1400" b="0" i="0" dirty="0">
                <a:solidFill>
                  <a:srgbClr val="212529"/>
                </a:solidFill>
                <a:effectLst/>
                <a:latin typeface="+mj-lt"/>
              </a:rPr>
            </a:br>
            <a:endParaRPr lang="en-US" sz="1000" b="0" i="0" dirty="0">
              <a:solidFill>
                <a:srgbClr val="212529"/>
              </a:solidFill>
              <a:effectLst/>
              <a:latin typeface="+mj-lt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0070C0"/>
                </a:solidFill>
                <a:latin typeface="+mj-lt"/>
              </a:rPr>
              <a:t>Reusable &amp; Customizable Scripts / Tools / Frameworks</a:t>
            </a:r>
            <a:br>
              <a:rPr lang="en-US" sz="1400" b="0" i="0" dirty="0">
                <a:solidFill>
                  <a:srgbClr val="212529"/>
                </a:solidFill>
                <a:effectLst/>
                <a:latin typeface="+mj-lt"/>
              </a:rPr>
            </a:br>
            <a:r>
              <a:rPr lang="en-US" sz="1400" b="0" i="1" dirty="0">
                <a:solidFill>
                  <a:srgbClr val="212529"/>
                </a:solidFill>
                <a:effectLst/>
                <a:latin typeface="+mj-lt"/>
              </a:rPr>
              <a:t>Bundle of Scripts, Tools, Frameworks to be used in various purpose of Azure Data &amp; AI work towards immediate Readiness and pre-tested Customizable Components for easy reuse</a:t>
            </a:r>
            <a:br>
              <a:rPr lang="en-US" sz="1400" b="0" i="0" dirty="0">
                <a:solidFill>
                  <a:srgbClr val="212529"/>
                </a:solidFill>
                <a:effectLst/>
                <a:latin typeface="+mj-lt"/>
              </a:rPr>
            </a:br>
            <a:endParaRPr lang="en-US" sz="1000" b="0" i="0" dirty="0">
              <a:solidFill>
                <a:srgbClr val="212529"/>
              </a:solidFill>
              <a:effectLst/>
              <a:latin typeface="+mj-lt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0070C0"/>
                </a:solidFill>
                <a:latin typeface="+mj-lt"/>
              </a:rPr>
              <a:t>Hybrid with 3rd Party to boost Microsoft Ecosystem</a:t>
            </a:r>
            <a:br>
              <a:rPr lang="en-US" sz="1400" b="0" i="0" dirty="0">
                <a:solidFill>
                  <a:srgbClr val="212529"/>
                </a:solidFill>
                <a:effectLst/>
                <a:latin typeface="+mj-lt"/>
              </a:rPr>
            </a:br>
            <a:r>
              <a:rPr lang="en-US" sz="1400" b="0" i="1" dirty="0">
                <a:solidFill>
                  <a:srgbClr val="212529"/>
                </a:solidFill>
                <a:effectLst/>
                <a:latin typeface="+mj-lt"/>
              </a:rPr>
              <a:t>While MS Azure defines PaaS and SaaS for various Data &amp; AI requirements, some 3rd Party tools from niche as well as large vendors performing better are leveraged along with home grown solutions to deliver better</a:t>
            </a:r>
            <a:br>
              <a:rPr lang="en-US" sz="1400" b="0" i="0" dirty="0">
                <a:solidFill>
                  <a:srgbClr val="212529"/>
                </a:solidFill>
                <a:effectLst/>
                <a:latin typeface="+mj-lt"/>
              </a:rPr>
            </a:br>
            <a:endParaRPr lang="en-US" sz="1000" b="0" i="0" dirty="0">
              <a:solidFill>
                <a:srgbClr val="212529"/>
              </a:solidFill>
              <a:effectLst/>
              <a:latin typeface="+mj-lt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0070C0"/>
                </a:solidFill>
                <a:latin typeface="+mj-lt"/>
              </a:rPr>
              <a:t>Industry focused Avatars</a:t>
            </a:r>
            <a:br>
              <a:rPr lang="en-US" sz="1400" b="0" i="0" dirty="0">
                <a:solidFill>
                  <a:srgbClr val="212529"/>
                </a:solidFill>
                <a:effectLst/>
                <a:latin typeface="+mj-lt"/>
              </a:rPr>
            </a:br>
            <a:r>
              <a:rPr lang="en-US" sz="1400" b="0" i="1" dirty="0">
                <a:solidFill>
                  <a:srgbClr val="212529"/>
                </a:solidFill>
                <a:effectLst/>
                <a:latin typeface="+mj-lt"/>
              </a:rPr>
              <a:t>Industry specific Use Case driven Reusable Packages (bundle of Data and AI components) readily available for usage for customers in specific Verticals</a:t>
            </a:r>
            <a:endParaRPr lang="en-US" sz="1400" b="0" i="0" dirty="0">
              <a:solidFill>
                <a:srgbClr val="212529"/>
              </a:solidFill>
              <a:effectLst/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F4D56B-7FA2-4268-9DDF-CE96EA660826}"/>
              </a:ext>
            </a:extLst>
          </p:cNvPr>
          <p:cNvSpPr txBox="1"/>
          <p:nvPr/>
        </p:nvSpPr>
        <p:spPr>
          <a:xfrm>
            <a:off x="489999" y="2270733"/>
            <a:ext cx="10808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0" u="sng" dirty="0">
                <a:effectLst/>
                <a:latin typeface="+mj-lt"/>
              </a:rPr>
              <a:t>Objectives / Goals of </a:t>
            </a:r>
            <a:r>
              <a:rPr lang="en-US" sz="1800" b="1" i="0" u="sng" dirty="0">
                <a:effectLst/>
                <a:latin typeface="+mj-lt"/>
              </a:rPr>
              <a:t>ADAz Data &amp; AI </a:t>
            </a:r>
            <a:r>
              <a:rPr lang="en-US" sz="1800" i="0" u="sng" dirty="0">
                <a:effectLst/>
                <a:latin typeface="+mj-lt"/>
              </a:rPr>
              <a:t>guided Execution of Azure based Data &amp; AI Programs in Large Enterprises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849820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DDBD23-C1E6-4FA2-8FF6-3A8F992BC590}"/>
              </a:ext>
            </a:extLst>
          </p:cNvPr>
          <p:cNvSpPr txBox="1"/>
          <p:nvPr/>
        </p:nvSpPr>
        <p:spPr>
          <a:xfrm>
            <a:off x="239842" y="164892"/>
            <a:ext cx="9713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Service Portfolio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112BCE-DD82-43C1-96D6-3D63D3747079}"/>
              </a:ext>
            </a:extLst>
          </p:cNvPr>
          <p:cNvSpPr/>
          <p:nvPr/>
        </p:nvSpPr>
        <p:spPr bwMode="auto">
          <a:xfrm>
            <a:off x="1320689" y="1106129"/>
            <a:ext cx="5994507" cy="535366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  <a:t>Managed Data Life Cycle Engineering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All kinds Data Operations across diverse Data Life Cycle stages utilizing Microsoft Azure Data Components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70C0"/>
                </a:solidFill>
              </a:rPr>
              <a:t>Data Transformation and Migration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/>
              <a:t>Guided Migration &amp; Transformation of Data from diverse On Premise and Cloud sources helping Consolidation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70C0"/>
                </a:solidFill>
              </a:rPr>
              <a:t>Data Governance and Advanced V&amp;V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/>
              <a:t>Governing Data Ecosystem end-to-end using Advanced DataOps, Data Quality, Data Test and overall Governance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70C0"/>
                </a:solidFill>
              </a:rPr>
              <a:t>Low Code Data and AI Ecosystem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/>
              <a:t>Rapid Development of Apps, Process Flow, Dashboard and Virtual Assistant using MS Power Platform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70C0"/>
                </a:solidFill>
              </a:rPr>
              <a:t>Intelligent Business Conversation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/>
              <a:t>Human-Machine Partnership through Intelligent Business Conversation delivering Digital Functions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70C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70C0"/>
                </a:solidFill>
              </a:rPr>
              <a:t>Intelligent Voice Engineering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/>
              <a:t>Omni-device Voice based machine assisted Digital Operations for B2E, B2B and B2C users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2E8A38-3DEB-451F-82A4-3B1329275A61}"/>
              </a:ext>
            </a:extLst>
          </p:cNvPr>
          <p:cNvSpPr/>
          <p:nvPr/>
        </p:nvSpPr>
        <p:spPr bwMode="auto">
          <a:xfrm>
            <a:off x="7610170" y="1106129"/>
            <a:ext cx="3141408" cy="5353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70C0"/>
                </a:solidFill>
              </a:rPr>
              <a:t>Strategic Service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Strategic Advisory covering Business, Operational and Technical Advisory around Data &amp; AI Ecosystem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70C0"/>
                </a:solidFill>
              </a:rPr>
              <a:t>Implementation &amp; Maintenance Service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Includes all Design, Build, Test, Deploy, Monitor and Maintain work along Data and AI Life Cycle Stages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70C0"/>
                </a:solidFill>
              </a:rPr>
              <a:t>Transformational Service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/>
              <a:t>Deals with Consolidation, Modernization, Automation, Advanced Use of Machine Intelligence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819CFA-0236-4748-9223-4F73CD4E8ACC}"/>
              </a:ext>
            </a:extLst>
          </p:cNvPr>
          <p:cNvSpPr/>
          <p:nvPr/>
        </p:nvSpPr>
        <p:spPr bwMode="auto">
          <a:xfrm>
            <a:off x="1320688" y="1106129"/>
            <a:ext cx="5994507" cy="45228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Service Areas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F014D8-5DCF-4D83-BE76-A0BB64A93C67}"/>
              </a:ext>
            </a:extLst>
          </p:cNvPr>
          <p:cNvSpPr/>
          <p:nvPr/>
        </p:nvSpPr>
        <p:spPr bwMode="auto">
          <a:xfrm>
            <a:off x="7610169" y="1106129"/>
            <a:ext cx="3141408" cy="4522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Service Tracks</a:t>
            </a:r>
          </a:p>
        </p:txBody>
      </p:sp>
    </p:spTree>
    <p:extLst>
      <p:ext uri="{BB962C8B-B14F-4D97-AF65-F5344CB8AC3E}">
        <p14:creationId xmlns:p14="http://schemas.microsoft.com/office/powerpoint/2010/main" val="2834322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DDBD23-C1E6-4FA2-8FF6-3A8F992BC590}"/>
              </a:ext>
            </a:extLst>
          </p:cNvPr>
          <p:cNvSpPr txBox="1"/>
          <p:nvPr/>
        </p:nvSpPr>
        <p:spPr>
          <a:xfrm>
            <a:off x="239842" y="164892"/>
            <a:ext cx="9713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Technology Coverage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5EBAC64-C4E1-439F-AE37-6902AAF07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32" y="1132282"/>
            <a:ext cx="10728735" cy="538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629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DDBD23-C1E6-4FA2-8FF6-3A8F992BC590}"/>
              </a:ext>
            </a:extLst>
          </p:cNvPr>
          <p:cNvSpPr txBox="1"/>
          <p:nvPr/>
        </p:nvSpPr>
        <p:spPr>
          <a:xfrm>
            <a:off x="239842" y="164892"/>
            <a:ext cx="9713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 Construct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066AC67-EC6E-4614-836C-1C527E7CC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0" y="916270"/>
            <a:ext cx="9326880" cy="582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798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DDBD23-C1E6-4FA2-8FF6-3A8F992BC590}"/>
              </a:ext>
            </a:extLst>
          </p:cNvPr>
          <p:cNvSpPr txBox="1"/>
          <p:nvPr/>
        </p:nvSpPr>
        <p:spPr>
          <a:xfrm>
            <a:off x="239842" y="164892"/>
            <a:ext cx="9713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AI Construct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380FF99-4CE3-402B-85D8-122675213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42" y="911093"/>
            <a:ext cx="9445010" cy="588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222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DDBD23-C1E6-4FA2-8FF6-3A8F992BC590}"/>
              </a:ext>
            </a:extLst>
          </p:cNvPr>
          <p:cNvSpPr txBox="1"/>
          <p:nvPr/>
        </p:nvSpPr>
        <p:spPr>
          <a:xfrm>
            <a:off x="239842" y="164892"/>
            <a:ext cx="9713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IPs and Accelerators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437FD0F6-51FD-4E14-9744-6358183C1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973862"/>
              </p:ext>
            </p:extLst>
          </p:nvPr>
        </p:nvGraphicFramePr>
        <p:xfrm>
          <a:off x="406293" y="1169550"/>
          <a:ext cx="11376236" cy="49264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44059">
                  <a:extLst>
                    <a:ext uri="{9D8B030D-6E8A-4147-A177-3AD203B41FA5}">
                      <a16:colId xmlns:a16="http://schemas.microsoft.com/office/drawing/2014/main" val="4062361353"/>
                    </a:ext>
                  </a:extLst>
                </a:gridCol>
                <a:gridCol w="2844059">
                  <a:extLst>
                    <a:ext uri="{9D8B030D-6E8A-4147-A177-3AD203B41FA5}">
                      <a16:colId xmlns:a16="http://schemas.microsoft.com/office/drawing/2014/main" val="2932786490"/>
                    </a:ext>
                  </a:extLst>
                </a:gridCol>
                <a:gridCol w="2844059">
                  <a:extLst>
                    <a:ext uri="{9D8B030D-6E8A-4147-A177-3AD203B41FA5}">
                      <a16:colId xmlns:a16="http://schemas.microsoft.com/office/drawing/2014/main" val="1962929878"/>
                    </a:ext>
                  </a:extLst>
                </a:gridCol>
                <a:gridCol w="2844059">
                  <a:extLst>
                    <a:ext uri="{9D8B030D-6E8A-4147-A177-3AD203B41FA5}">
                      <a16:colId xmlns:a16="http://schemas.microsoft.com/office/drawing/2014/main" val="760924478"/>
                    </a:ext>
                  </a:extLst>
                </a:gridCol>
              </a:tblGrid>
              <a:tr h="98529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0070C0"/>
                          </a:solidFill>
                        </a:rPr>
                        <a:t>ADAz Sketch</a:t>
                      </a:r>
                    </a:p>
                    <a:p>
                      <a:pPr algn="ctr"/>
                      <a:r>
                        <a:rPr lang="en-US" sz="1200" dirty="0"/>
                        <a:t>Fast Track Automation of Data Transformation Processes using Pre-built APIs, Connectors and Pipelines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ADAz DataOps</a:t>
                      </a:r>
                    </a:p>
                    <a:p>
                      <a:pPr algn="ctr"/>
                      <a:r>
                        <a:rPr lang="en-US" sz="1200" dirty="0"/>
                        <a:t>End-to-End Data Governance and Operations for entire Life Cycle of Data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ADAz Gatekeeper</a:t>
                      </a:r>
                    </a:p>
                    <a:p>
                      <a:pPr algn="ctr"/>
                      <a:r>
                        <a:rPr lang="en-US" sz="1200" dirty="0"/>
                        <a:t>Data Validation and Verification Solution for heterogeneous Data Platforms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ADAz DQ</a:t>
                      </a:r>
                    </a:p>
                    <a:p>
                      <a:pPr algn="ctr"/>
                      <a:r>
                        <a:rPr lang="en-US" sz="1200" dirty="0"/>
                        <a:t>Data Quality Management Utility with Data monitoring, Governance and Management facility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30486"/>
                  </a:ext>
                </a:extLst>
              </a:tr>
              <a:tr h="985290">
                <a:tc>
                  <a:txBody>
                    <a:bodyPr/>
                    <a:lstStyle/>
                    <a:p>
                      <a:pPr algn="ctr"/>
                      <a:r>
                        <a:rPr lang="en-US" sz="15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ADAz Power BI Cockpit</a:t>
                      </a:r>
                    </a:p>
                    <a:p>
                      <a:pPr algn="ctr"/>
                      <a:r>
                        <a:rPr lang="en-US" sz="1200" dirty="0"/>
                        <a:t>Template based Fast Track Development of Power BI Visualization as Factory Implementation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ADAz Pipeline Factory</a:t>
                      </a:r>
                    </a:p>
                    <a:p>
                      <a:pPr algn="ctr"/>
                      <a:r>
                        <a:rPr lang="en-US" sz="1200" dirty="0"/>
                        <a:t>Pre-built Configurable Azure Data Factory Pipelines ready for Reuse in Data Ecosystem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ADAz Migration Booster</a:t>
                      </a:r>
                    </a:p>
                    <a:p>
                      <a:pPr algn="ctr"/>
                      <a:r>
                        <a:rPr lang="en-US" sz="1200" dirty="0"/>
                        <a:t>Single point Framework to Manage Data Migration from On-Premise, Cloud to Azure Stores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ADAz iSee</a:t>
                      </a:r>
                    </a:p>
                    <a:p>
                      <a:pPr algn="ctr"/>
                      <a:r>
                        <a:rPr lang="en-US" sz="1200" dirty="0"/>
                        <a:t>Holistic Intelligent Monitoring Platform covering Servers, Services and Applications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737220"/>
                  </a:ext>
                </a:extLst>
              </a:tr>
              <a:tr h="985290">
                <a:tc>
                  <a:txBody>
                    <a:bodyPr/>
                    <a:lstStyle/>
                    <a:p>
                      <a:pPr algn="ctr"/>
                      <a:r>
                        <a:rPr lang="en-US" sz="15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ADAz Meta Wisdom</a:t>
                      </a:r>
                    </a:p>
                    <a:p>
                      <a:pPr algn="ctr"/>
                      <a:r>
                        <a:rPr lang="en-US" sz="1200" dirty="0"/>
                        <a:t>Automation Solution targeting Advanced Data Lineage for Enterprises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ADAz Data Marketplace</a:t>
                      </a:r>
                    </a:p>
                    <a:p>
                      <a:pPr algn="ctr"/>
                      <a:r>
                        <a:rPr lang="en-US" sz="1200" dirty="0"/>
                        <a:t>Having Data available as a Catalog with Metadata based Subscription facility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ADAz ADF Cockpit</a:t>
                      </a:r>
                    </a:p>
                    <a:p>
                      <a:pPr algn="ctr"/>
                      <a:r>
                        <a:rPr lang="en-US" sz="1200" dirty="0"/>
                        <a:t>Template based Fast Track Development of Azure Data Factory as quicker Data Transformation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ADAz PerisKop</a:t>
                      </a:r>
                    </a:p>
                    <a:p>
                      <a:pPr algn="ctr"/>
                      <a:r>
                        <a:rPr lang="en-US" sz="1200" dirty="0"/>
                        <a:t>End-to-End Fast Track Intelligent Enterprise Search Solution Builder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665959"/>
                  </a:ext>
                </a:extLst>
              </a:tr>
              <a:tr h="985290">
                <a:tc>
                  <a:txBody>
                    <a:bodyPr/>
                    <a:lstStyle/>
                    <a:p>
                      <a:pPr algn="ctr"/>
                      <a:r>
                        <a:rPr lang="en-US" sz="15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ADAz Intelligent Assistant</a:t>
                      </a:r>
                    </a:p>
                    <a:p>
                      <a:pPr algn="ctr"/>
                      <a:r>
                        <a:rPr lang="en-US" sz="1200" dirty="0"/>
                        <a:t>Human-Machine partnership through Intelligent Business Conversation across Domain Digital Functions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ADAz Model Manager</a:t>
                      </a:r>
                    </a:p>
                    <a:p>
                      <a:pPr algn="ctr"/>
                      <a:r>
                        <a:rPr lang="en-US" sz="1200" dirty="0"/>
                        <a:t>Python based Enterprise scale ML Modeler to manage Data Science Lifecycle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ADAz CALM</a:t>
                      </a:r>
                    </a:p>
                    <a:p>
                      <a:pPr algn="ctr"/>
                      <a:r>
                        <a:rPr lang="en-US" sz="1200" dirty="0"/>
                        <a:t>Conversational Assistant for data-infused Application Lifecycle Management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ADAz VoiceNet</a:t>
                      </a:r>
                    </a:p>
                    <a:p>
                      <a:pPr algn="ctr"/>
                      <a:r>
                        <a:rPr lang="en-US" sz="1200" dirty="0"/>
                        <a:t>Voice based Machine Intelligence, Voice Operations, Voice Biometrics and Analytical Outputs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71927"/>
                  </a:ext>
                </a:extLst>
              </a:tr>
              <a:tr h="985290">
                <a:tc>
                  <a:txBody>
                    <a:bodyPr/>
                    <a:lstStyle/>
                    <a:p>
                      <a:pPr algn="ctr"/>
                      <a:r>
                        <a:rPr lang="en-US" sz="15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ADAz SmartBuy</a:t>
                      </a:r>
                    </a:p>
                    <a:p>
                      <a:pPr algn="ctr"/>
                      <a:r>
                        <a:rPr lang="en-US" sz="1200" dirty="0"/>
                        <a:t>Machine Intelligence guided Informed Procurement and Supply Chain Decision Maker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ADAz ORQi</a:t>
                      </a:r>
                    </a:p>
                    <a:p>
                      <a:pPr algn="ctr"/>
                      <a:r>
                        <a:rPr lang="en-US" sz="1200" dirty="0"/>
                        <a:t>Persona driven Hybrid Integration Platform for Controlled, Secured and Automated Data Access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ADAz Service360</a:t>
                      </a:r>
                    </a:p>
                    <a:p>
                      <a:pPr algn="ctr"/>
                      <a:r>
                        <a:rPr lang="en-US" sz="1200" dirty="0"/>
                        <a:t>Service Automation utility covering end-to-end Capabilities and Offerings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ADAz HiPerform</a:t>
                      </a:r>
                    </a:p>
                    <a:p>
                      <a:pPr algn="ctr"/>
                      <a:r>
                        <a:rPr lang="en-US" sz="1200" dirty="0"/>
                        <a:t>Intelligent Performance Management Solution connecting Strategic, Financial and Operational Dots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13700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E046136-7F20-4EE2-AE03-B5ECBC7D42C4}"/>
              </a:ext>
            </a:extLst>
          </p:cNvPr>
          <p:cNvSpPr txBox="1"/>
          <p:nvPr/>
        </p:nvSpPr>
        <p:spPr>
          <a:xfrm>
            <a:off x="406294" y="6103871"/>
            <a:ext cx="185687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0070C0"/>
                </a:solidFill>
                <a:latin typeface="+mj-lt"/>
              </a:rPr>
              <a:t>Data IP / Accelerator</a:t>
            </a:r>
            <a:endParaRPr lang="en-US" sz="15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684AA5-CB40-4003-A4B8-FD7523CE6D72}"/>
              </a:ext>
            </a:extLst>
          </p:cNvPr>
          <p:cNvSpPr txBox="1"/>
          <p:nvPr/>
        </p:nvSpPr>
        <p:spPr>
          <a:xfrm>
            <a:off x="2416797" y="6122236"/>
            <a:ext cx="185687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00B050"/>
                </a:solidFill>
                <a:latin typeface="+mj-lt"/>
              </a:rPr>
              <a:t>AI IP / Accelerator</a:t>
            </a:r>
            <a:endParaRPr lang="en-US" sz="1500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6081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DDBD23-C1E6-4FA2-8FF6-3A8F992BC590}"/>
              </a:ext>
            </a:extLst>
          </p:cNvPr>
          <p:cNvSpPr txBox="1"/>
          <p:nvPr/>
        </p:nvSpPr>
        <p:spPr>
          <a:xfrm>
            <a:off x="239842" y="164892"/>
            <a:ext cx="9713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Top Value Delivery to Large Enterprises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2ED833-067F-4BB3-9022-1C36A7DC8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49" y="1195301"/>
            <a:ext cx="11605125" cy="498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34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DDBD23-C1E6-4FA2-8FF6-3A8F992BC590}"/>
              </a:ext>
            </a:extLst>
          </p:cNvPr>
          <p:cNvSpPr txBox="1"/>
          <p:nvPr/>
        </p:nvSpPr>
        <p:spPr>
          <a:xfrm>
            <a:off x="239842" y="164892"/>
            <a:ext cx="9713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Practice Snapshot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B0F06FA-5FC3-4A00-A098-693ECED20232}"/>
              </a:ext>
            </a:extLst>
          </p:cNvPr>
          <p:cNvGrpSpPr/>
          <p:nvPr/>
        </p:nvGrpSpPr>
        <p:grpSpPr>
          <a:xfrm>
            <a:off x="489870" y="1153090"/>
            <a:ext cx="4368531" cy="5155298"/>
            <a:chOff x="489870" y="1226830"/>
            <a:chExt cx="4368531" cy="515529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26B1D96-E945-4F6B-9254-831C841E58B9}"/>
                </a:ext>
              </a:extLst>
            </p:cNvPr>
            <p:cNvGrpSpPr/>
            <p:nvPr/>
          </p:nvGrpSpPr>
          <p:grpSpPr>
            <a:xfrm>
              <a:off x="489870" y="1226830"/>
              <a:ext cx="4362315" cy="3416116"/>
              <a:chOff x="751464" y="1008056"/>
              <a:chExt cx="4362315" cy="341611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72327F03-E724-4F4F-BC3E-31CB80B17A8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019745" y="1027711"/>
                <a:ext cx="2057400" cy="1762651"/>
                <a:chOff x="548105" y="3011840"/>
                <a:chExt cx="1489500" cy="1276110"/>
              </a:xfrm>
            </p:grpSpPr>
            <p:sp>
              <p:nvSpPr>
                <p:cNvPr id="21" name="Rectangle: Rounded Corners 20" title="Decorative Rectangle">
                  <a:extLst>
                    <a:ext uri="{FF2B5EF4-FFF2-40B4-BE49-F238E27FC236}">
                      <a16:creationId xmlns:a16="http://schemas.microsoft.com/office/drawing/2014/main" id="{CA897C30-5EE3-426B-AF60-192A803EE9F8}"/>
                    </a:ext>
                  </a:extLst>
                </p:cNvPr>
                <p:cNvSpPr/>
                <p:nvPr/>
              </p:nvSpPr>
              <p:spPr bwMode="auto">
                <a:xfrm>
                  <a:off x="548105" y="3382460"/>
                  <a:ext cx="1489500" cy="767920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6350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91416" tIns="45708" rIns="91416" bIns="4570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126">
                    <a:defRPr/>
                  </a:pPr>
                  <a:endParaRPr lang="en-US" sz="3599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9DD5D9E6-EF02-444B-9FA6-AB98D2A668EB}"/>
                    </a:ext>
                  </a:extLst>
                </p:cNvPr>
                <p:cNvSpPr/>
                <p:nvPr/>
              </p:nvSpPr>
              <p:spPr>
                <a:xfrm>
                  <a:off x="622471" y="3726868"/>
                  <a:ext cx="1334055" cy="561082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t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58600" algn="ctr" defTabSz="912259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dirty="0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  <a:latin typeface="+mj-lt"/>
                      <a:ea typeface="Segoe UI" panose="020B0502040204020203" pitchFamily="34" charset="0"/>
                      <a:cs typeface="Arial" panose="020B0604020202020204" pitchFamily="34" charset="0"/>
                    </a:rPr>
                    <a:t>Overall Global Customers</a:t>
                  </a:r>
                </a:p>
              </p:txBody>
            </p:sp>
            <p:sp>
              <p:nvSpPr>
                <p:cNvPr id="23" name="Oval 22" title=" Oval 10k+">
                  <a:extLst>
                    <a:ext uri="{FF2B5EF4-FFF2-40B4-BE49-F238E27FC236}">
                      <a16:creationId xmlns:a16="http://schemas.microsoft.com/office/drawing/2014/main" id="{98FD4CD1-D145-419D-8A50-B538E0351C27}"/>
                    </a:ext>
                  </a:extLst>
                </p:cNvPr>
                <p:cNvSpPr/>
                <p:nvPr/>
              </p:nvSpPr>
              <p:spPr bwMode="auto">
                <a:xfrm>
                  <a:off x="966105" y="3011840"/>
                  <a:ext cx="662000" cy="6620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 w="28575" cap="flat" cmpd="sng" algn="ctr">
                  <a:noFill/>
                  <a:prstDash val="solid"/>
                  <a:miter lim="800000"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91416" tIns="45708" rIns="91416" bIns="4570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126">
                    <a:defRPr/>
                  </a:pPr>
                  <a:endParaRPr lang="en-US" sz="3599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AE85A25-B71A-43BD-A758-FFDEB1F26C84}"/>
                    </a:ext>
                  </a:extLst>
                </p:cNvPr>
                <p:cNvSpPr/>
                <p:nvPr/>
              </p:nvSpPr>
              <p:spPr>
                <a:xfrm>
                  <a:off x="984584" y="3188147"/>
                  <a:ext cx="656955" cy="352200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259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3200" b="1" dirty="0">
                      <a:solidFill>
                        <a:srgbClr val="FFFFFF"/>
                      </a:solidFill>
                      <a:latin typeface="+mj-lt"/>
                      <a:ea typeface="Segoe UI" panose="020B0502040204020203" pitchFamily="34" charset="0"/>
                      <a:cs typeface="Arial" panose="020B0604020202020204" pitchFamily="34" charset="0"/>
                    </a:rPr>
                    <a:t>60+</a:t>
                  </a:r>
                  <a:endParaRPr lang="en-US" sz="3200" b="1" baseline="30000" dirty="0">
                    <a:solidFill>
                      <a:srgbClr val="FFFFFF"/>
                    </a:solidFill>
                    <a:latin typeface="+mj-lt"/>
                    <a:ea typeface="Segoe UI" panose="020B0502040204020203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F2DDE090-42B8-40CF-8F5F-AAB64CCF293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51464" y="1008056"/>
                <a:ext cx="2053570" cy="1555933"/>
                <a:chOff x="547951" y="1628281"/>
                <a:chExt cx="1501166" cy="1137392"/>
              </a:xfrm>
            </p:grpSpPr>
            <p:sp>
              <p:nvSpPr>
                <p:cNvPr id="17" name="Rectangle: Rounded Corners 16" title="Decorative Rectangle">
                  <a:extLst>
                    <a:ext uri="{FF2B5EF4-FFF2-40B4-BE49-F238E27FC236}">
                      <a16:creationId xmlns:a16="http://schemas.microsoft.com/office/drawing/2014/main" id="{F2CA02E3-88CB-462B-A302-EEA30B192338}"/>
                    </a:ext>
                  </a:extLst>
                </p:cNvPr>
                <p:cNvSpPr/>
                <p:nvPr/>
              </p:nvSpPr>
              <p:spPr bwMode="auto">
                <a:xfrm>
                  <a:off x="548105" y="1990295"/>
                  <a:ext cx="1501012" cy="775378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6350" cap="flat" cmpd="sng" algn="ctr">
                  <a:solidFill>
                    <a:srgbClr val="F57F18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91416" tIns="45708" rIns="91416" bIns="4570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126">
                    <a:defRPr/>
                  </a:pPr>
                  <a:endParaRPr lang="en-US" sz="3599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" name="Oval 17" title="Oval  over all CSAT6.7/7">
                  <a:extLst>
                    <a:ext uri="{FF2B5EF4-FFF2-40B4-BE49-F238E27FC236}">
                      <a16:creationId xmlns:a16="http://schemas.microsoft.com/office/drawing/2014/main" id="{E4CB545F-AA58-4544-A64F-51C2AD79209D}"/>
                    </a:ext>
                  </a:extLst>
                </p:cNvPr>
                <p:cNvSpPr/>
                <p:nvPr/>
              </p:nvSpPr>
              <p:spPr bwMode="auto">
                <a:xfrm>
                  <a:off x="974409" y="1628281"/>
                  <a:ext cx="668429" cy="667287"/>
                </a:xfrm>
                <a:prstGeom prst="ellipse">
                  <a:avLst/>
                </a:prstGeom>
                <a:solidFill>
                  <a:srgbClr val="F57F18"/>
                </a:solidFill>
                <a:ln w="28575" cap="flat" cmpd="sng" algn="ctr">
                  <a:noFill/>
                  <a:prstDash val="solid"/>
                  <a:miter lim="800000"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91416" tIns="45708" rIns="91416" bIns="4570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126">
                    <a:defRPr/>
                  </a:pPr>
                  <a:endParaRPr lang="en-US" sz="3599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2CD3C6E4-4F28-447F-A30F-4A4D3477BA4C}"/>
                    </a:ext>
                  </a:extLst>
                </p:cNvPr>
                <p:cNvSpPr/>
                <p:nvPr/>
              </p:nvSpPr>
              <p:spPr>
                <a:xfrm>
                  <a:off x="986839" y="1892411"/>
                  <a:ext cx="688218" cy="195768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t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259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3600" b="1" baseline="30000" dirty="0">
                      <a:solidFill>
                        <a:srgbClr val="FFFFFF"/>
                      </a:solidFill>
                      <a:latin typeface="+mj-lt"/>
                      <a:ea typeface="Segoe UI" panose="020B0502040204020203" pitchFamily="34" charset="0"/>
                      <a:cs typeface="Arial" panose="020B0604020202020204" pitchFamily="34" charset="0"/>
                    </a:rPr>
                    <a:t>750+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6EBB803-596C-4343-B5C6-5727BDD60587}"/>
                    </a:ext>
                  </a:extLst>
                </p:cNvPr>
                <p:cNvSpPr/>
                <p:nvPr/>
              </p:nvSpPr>
              <p:spPr>
                <a:xfrm>
                  <a:off x="547951" y="2364621"/>
                  <a:ext cx="1489438" cy="329355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t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58600" algn="ctr" defTabSz="912259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dirty="0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  <a:latin typeface="+mj-lt"/>
                      <a:ea typeface="Segoe UI" panose="020B0502040204020203" pitchFamily="34" charset="0"/>
                      <a:cs typeface="Arial" panose="020B0604020202020204" pitchFamily="34" charset="0"/>
                    </a:rPr>
                    <a:t>Azure Data &amp; AI Subject Matter Experts</a:t>
                  </a: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066AC8ED-E362-4793-B22D-37D3EDEEB86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53609" y="2687919"/>
                <a:ext cx="2057400" cy="1560743"/>
                <a:chOff x="548105" y="4469956"/>
                <a:chExt cx="1489500" cy="1129934"/>
              </a:xfrm>
            </p:grpSpPr>
            <p:sp>
              <p:nvSpPr>
                <p:cNvPr id="13" name="Rectangle: Rounded Corners 12" title="Decorative Rectangle">
                  <a:extLst>
                    <a:ext uri="{FF2B5EF4-FFF2-40B4-BE49-F238E27FC236}">
                      <a16:creationId xmlns:a16="http://schemas.microsoft.com/office/drawing/2014/main" id="{76B28EEE-15CB-40DE-8FAA-893E622C9055}"/>
                    </a:ext>
                  </a:extLst>
                </p:cNvPr>
                <p:cNvSpPr/>
                <p:nvPr/>
              </p:nvSpPr>
              <p:spPr bwMode="auto">
                <a:xfrm>
                  <a:off x="548105" y="4831970"/>
                  <a:ext cx="1489500" cy="767920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6350" cap="flat" cmpd="sng" algn="ctr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91416" tIns="45708" rIns="91416" bIns="4570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126">
                    <a:defRPr/>
                  </a:pPr>
                  <a:endParaRPr lang="en-US" sz="3599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738941E-E247-4D31-80B9-238FBA4789E3}"/>
                    </a:ext>
                  </a:extLst>
                </p:cNvPr>
                <p:cNvSpPr/>
                <p:nvPr/>
              </p:nvSpPr>
              <p:spPr>
                <a:xfrm>
                  <a:off x="571427" y="5173225"/>
                  <a:ext cx="1412886" cy="315023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t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58600" algn="ctr" defTabSz="912259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dirty="0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  <a:latin typeface="+mj-lt"/>
                      <a:ea typeface="Segoe UI" panose="020B0502040204020203" pitchFamily="34" charset="0"/>
                      <a:cs typeface="Arial" panose="020B0604020202020204" pitchFamily="34" charset="0"/>
                    </a:rPr>
                    <a:t>Unique IPs and Accelerators</a:t>
                  </a:r>
                </a:p>
              </p:txBody>
            </p:sp>
            <p:sp>
              <p:nvSpPr>
                <p:cNvPr id="15" name="Oval 14" title="Oval $4M+">
                  <a:extLst>
                    <a:ext uri="{FF2B5EF4-FFF2-40B4-BE49-F238E27FC236}">
                      <a16:creationId xmlns:a16="http://schemas.microsoft.com/office/drawing/2014/main" id="{DC9EC000-E46E-410F-9E67-8508D4410AE2}"/>
                    </a:ext>
                  </a:extLst>
                </p:cNvPr>
                <p:cNvSpPr/>
                <p:nvPr/>
              </p:nvSpPr>
              <p:spPr bwMode="auto">
                <a:xfrm>
                  <a:off x="981218" y="4469956"/>
                  <a:ext cx="662000" cy="662000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 w="28575" cap="flat" cmpd="sng" algn="ctr">
                  <a:noFill/>
                  <a:prstDash val="solid"/>
                  <a:miter lim="800000"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91416" tIns="45708" rIns="91416" bIns="4570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126">
                    <a:defRPr/>
                  </a:pPr>
                  <a:endParaRPr lang="en-US" sz="3599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1E13B6AF-FF2E-4332-809D-A581985D25F8}"/>
                    </a:ext>
                  </a:extLst>
                </p:cNvPr>
                <p:cNvSpPr/>
                <p:nvPr/>
              </p:nvSpPr>
              <p:spPr>
                <a:xfrm>
                  <a:off x="994713" y="4587484"/>
                  <a:ext cx="640394" cy="245821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t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259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3200" b="1" dirty="0">
                      <a:solidFill>
                        <a:srgbClr val="FFFFFF"/>
                      </a:solidFill>
                      <a:latin typeface="+mj-lt"/>
                      <a:ea typeface="Segoe UI" panose="020B0502040204020203" pitchFamily="34" charset="0"/>
                      <a:cs typeface="Arial" panose="020B0604020202020204" pitchFamily="34" charset="0"/>
                    </a:rPr>
                    <a:t>20+</a:t>
                  </a:r>
                  <a:endParaRPr lang="en-US" sz="3200" b="1" baseline="30000" dirty="0">
                    <a:solidFill>
                      <a:srgbClr val="FFFFFF"/>
                    </a:solidFill>
                    <a:latin typeface="+mj-lt"/>
                    <a:ea typeface="Segoe UI" panose="020B0502040204020203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1CECFF6D-8CD3-4A2C-BC5D-0AAFED5A795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992408" y="2682715"/>
                <a:ext cx="2121371" cy="1741457"/>
                <a:chOff x="524948" y="4469956"/>
                <a:chExt cx="1535813" cy="1260766"/>
              </a:xfrm>
            </p:grpSpPr>
            <p:sp>
              <p:nvSpPr>
                <p:cNvPr id="9" name="Rectangle: Rounded Corners 8" title="Decorative Rectangle">
                  <a:extLst>
                    <a:ext uri="{FF2B5EF4-FFF2-40B4-BE49-F238E27FC236}">
                      <a16:creationId xmlns:a16="http://schemas.microsoft.com/office/drawing/2014/main" id="{7BFC15BB-D096-492A-B1CB-BA3EC83BECDC}"/>
                    </a:ext>
                  </a:extLst>
                </p:cNvPr>
                <p:cNvSpPr/>
                <p:nvPr/>
              </p:nvSpPr>
              <p:spPr bwMode="auto">
                <a:xfrm>
                  <a:off x="548105" y="4831970"/>
                  <a:ext cx="1489500" cy="767920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635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91416" tIns="45708" rIns="91416" bIns="4570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126">
                    <a:defRPr/>
                  </a:pPr>
                  <a:endParaRPr lang="en-US" sz="3599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B99891AE-983D-4C85-83F3-DD4726CFA418}"/>
                    </a:ext>
                  </a:extLst>
                </p:cNvPr>
                <p:cNvSpPr/>
                <p:nvPr/>
              </p:nvSpPr>
              <p:spPr>
                <a:xfrm>
                  <a:off x="524948" y="5191477"/>
                  <a:ext cx="1535813" cy="539245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t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58600" algn="ctr" defTabSz="912259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dirty="0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  <a:latin typeface="+mj-lt"/>
                      <a:ea typeface="Segoe UI" panose="020B0502040204020203" pitchFamily="34" charset="0"/>
                      <a:cs typeface="Arial" panose="020B0604020202020204" pitchFamily="34" charset="0"/>
                    </a:rPr>
                    <a:t>Similar Data Program Experience</a:t>
                  </a:r>
                </a:p>
              </p:txBody>
            </p:sp>
            <p:sp>
              <p:nvSpPr>
                <p:cNvPr id="11" name="Oval 10" title="Oval $4M+">
                  <a:extLst>
                    <a:ext uri="{FF2B5EF4-FFF2-40B4-BE49-F238E27FC236}">
                      <a16:creationId xmlns:a16="http://schemas.microsoft.com/office/drawing/2014/main" id="{52A47AF6-D29C-4568-87B4-6EC90616FB24}"/>
                    </a:ext>
                  </a:extLst>
                </p:cNvPr>
                <p:cNvSpPr/>
                <p:nvPr/>
              </p:nvSpPr>
              <p:spPr bwMode="auto">
                <a:xfrm>
                  <a:off x="981218" y="4469956"/>
                  <a:ext cx="662000" cy="662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8575" cap="flat" cmpd="sng" algn="ctr">
                  <a:noFill/>
                  <a:prstDash val="solid"/>
                  <a:miter lim="800000"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91416" tIns="45708" rIns="91416" bIns="4570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126">
                    <a:defRPr/>
                  </a:pPr>
                  <a:endParaRPr lang="en-US" sz="3599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BAD4A1D7-A4C8-4F53-BF12-E648447A919F}"/>
                    </a:ext>
                  </a:extLst>
                </p:cNvPr>
                <p:cNvSpPr/>
                <p:nvPr/>
              </p:nvSpPr>
              <p:spPr>
                <a:xfrm>
                  <a:off x="992797" y="4642413"/>
                  <a:ext cx="661999" cy="285935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259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dirty="0">
                      <a:solidFill>
                        <a:srgbClr val="FFFFFF"/>
                      </a:solidFill>
                      <a:latin typeface="+mj-lt"/>
                      <a:ea typeface="Segoe UI" panose="020B0502040204020203" pitchFamily="34" charset="0"/>
                      <a:cs typeface="Arial" panose="020B0604020202020204" pitchFamily="34" charset="0"/>
                    </a:rPr>
                    <a:t>150+</a:t>
                  </a:r>
                  <a:endParaRPr lang="en-US" sz="2800" b="1" baseline="30000" dirty="0">
                    <a:solidFill>
                      <a:srgbClr val="FFFFFF"/>
                    </a:solidFill>
                    <a:latin typeface="+mj-lt"/>
                    <a:ea typeface="Segoe UI" panose="020B0502040204020203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172094D-A39B-495C-8D6C-FB3F409E648A}"/>
                </a:ext>
              </a:extLst>
            </p:cNvPr>
            <p:cNvGrpSpPr/>
            <p:nvPr/>
          </p:nvGrpSpPr>
          <p:grpSpPr>
            <a:xfrm>
              <a:off x="489870" y="4700654"/>
              <a:ext cx="4368531" cy="1681474"/>
              <a:chOff x="12723415" y="2049414"/>
              <a:chExt cx="4368531" cy="1681474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29DFC279-6366-4ED2-B4C9-5E0CF66599C9}"/>
                  </a:ext>
                </a:extLst>
              </p:cNvPr>
              <p:cNvSpPr/>
              <p:nvPr/>
            </p:nvSpPr>
            <p:spPr bwMode="auto">
              <a:xfrm>
                <a:off x="12723415" y="2222087"/>
                <a:ext cx="4368531" cy="1508801"/>
              </a:xfrm>
              <a:prstGeom prst="roundRect">
                <a:avLst>
                  <a:gd name="adj" fmla="val 11909"/>
                </a:avLst>
              </a:prstGeom>
              <a:solidFill>
                <a:schemeClr val="bg2"/>
              </a:solidFill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 type="none" w="sm" len="sm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2094C301-0383-40C5-8AE3-96BDC7E46534}"/>
                  </a:ext>
                </a:extLst>
              </p:cNvPr>
              <p:cNvSpPr/>
              <p:nvPr/>
            </p:nvSpPr>
            <p:spPr bwMode="auto">
              <a:xfrm>
                <a:off x="12852516" y="2049414"/>
                <a:ext cx="1538959" cy="34570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 w="3175" cap="flat" cmpd="sng" algn="ctr">
                <a:noFill/>
                <a:prstDash val="solid"/>
                <a:miter lim="800000"/>
                <a:headEnd type="none" w="sm" len="sm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Analyst POV</a:t>
                </a:r>
              </a:p>
            </p:txBody>
          </p:sp>
          <p:pic>
            <p:nvPicPr>
              <p:cNvPr id="28" name="Picture 26" descr="Forrester · Forrester">
                <a:extLst>
                  <a:ext uri="{FF2B5EF4-FFF2-40B4-BE49-F238E27FC236}">
                    <a16:creationId xmlns:a16="http://schemas.microsoft.com/office/drawing/2014/main" id="{00EA7A13-FB1F-4DD1-94F4-78EFCA8E55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0604" y="2618724"/>
                <a:ext cx="1188720" cy="189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6145756-76DA-4865-93F6-0084712A5F72}"/>
                  </a:ext>
                </a:extLst>
              </p:cNvPr>
              <p:cNvSpPr txBox="1"/>
              <p:nvPr/>
            </p:nvSpPr>
            <p:spPr>
              <a:xfrm>
                <a:off x="12862542" y="2888596"/>
                <a:ext cx="2238089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1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No. 1 player @ Forrester Wave for Specialized Insights services</a:t>
                </a:r>
              </a:p>
            </p:txBody>
          </p:sp>
          <p:pic>
            <p:nvPicPr>
              <p:cNvPr id="30" name="Picture 28" descr="idc-logo - Centina Systems">
                <a:extLst>
                  <a:ext uri="{FF2B5EF4-FFF2-40B4-BE49-F238E27FC236}">
                    <a16:creationId xmlns:a16="http://schemas.microsoft.com/office/drawing/2014/main" id="{7DF863E4-59A3-44F8-8B3F-AA3594886F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36635" y="2415490"/>
                <a:ext cx="731520" cy="1957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EB63E40-71E5-4A68-A455-2D054C54FB18}"/>
                  </a:ext>
                </a:extLst>
              </p:cNvPr>
              <p:cNvSpPr/>
              <p:nvPr/>
            </p:nvSpPr>
            <p:spPr>
              <a:xfrm>
                <a:off x="14931741" y="2689194"/>
                <a:ext cx="2011579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1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Rated as a Leader in inaugural Marketscape on Cloud Business Analytics services</a:t>
                </a:r>
              </a:p>
            </p:txBody>
          </p:sp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4DA562D-D01F-4B6D-87F4-59756382456C}"/>
              </a:ext>
            </a:extLst>
          </p:cNvPr>
          <p:cNvSpPr txBox="1"/>
          <p:nvPr/>
        </p:nvSpPr>
        <p:spPr>
          <a:xfrm>
            <a:off x="5245401" y="1074615"/>
            <a:ext cx="5275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Experience Snapshots in Client Enterprises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16E640B-BF1C-4F43-9F53-CBD389847B15}"/>
              </a:ext>
            </a:extLst>
          </p:cNvPr>
          <p:cNvSpPr txBox="1"/>
          <p:nvPr/>
        </p:nvSpPr>
        <p:spPr>
          <a:xfrm>
            <a:off x="5313706" y="1420526"/>
            <a:ext cx="6610755" cy="5252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979" indent="-171450" defTabSz="914103" fontAlgn="base">
              <a:lnSpc>
                <a:spcPts val="1479"/>
              </a:lnSpc>
              <a:spcBef>
                <a:spcPts val="7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-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Credit Risk Analytics helped with </a:t>
            </a:r>
            <a:r>
              <a:rPr kumimoji="0" lang="en-US" sz="1200" b="1" i="0" u="none" strike="noStrike" kern="1200" cap="none" spc="-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66% cost reduction </a:t>
            </a:r>
            <a:r>
              <a:rPr kumimoji="0" lang="en-US" sz="1200" b="0" i="0" u="none" strike="noStrike" kern="1200" cap="none" spc="-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 predictive credit risk modeling for a financial services Company</a:t>
            </a:r>
          </a:p>
          <a:p>
            <a:pPr marL="171979" marR="0" lvl="0" indent="-171450" defTabSz="914103" rtl="0" eaLnBrk="1" fontAlgn="base" latinLnBrk="0" hangingPunct="1">
              <a:lnSpc>
                <a:spcPts val="1479"/>
              </a:lnSpc>
              <a:spcBef>
                <a:spcPts val="79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i="0" u="none" strike="noStrike" kern="1200" cap="none" spc="-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Helped in </a:t>
            </a:r>
            <a:r>
              <a:rPr kumimoji="0" lang="en-US" sz="1200" b="1" i="0" u="none" strike="noStrike" kern="1200" cap="none" spc="-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reducing data integration cost by 68% </a:t>
            </a:r>
            <a:r>
              <a:rPr kumimoji="0" lang="en-US" sz="1200" i="0" u="none" strike="noStrike" kern="1200" cap="none" spc="-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through technology  landscape simplification</a:t>
            </a:r>
          </a:p>
          <a:p>
            <a:pPr marL="171979" indent="-171450" defTabSz="914103" fontAlgn="base">
              <a:lnSpc>
                <a:spcPts val="1479"/>
              </a:lnSpc>
              <a:spcBef>
                <a:spcPts val="7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-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Call Centre Analytics helped with </a:t>
            </a:r>
            <a:r>
              <a:rPr kumimoji="0" lang="en-US" sz="1200" b="1" i="0" u="none" strike="noStrike" kern="1200" cap="none" spc="-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25% call volume &amp; 10% call handling time </a:t>
            </a:r>
            <a:r>
              <a:rPr kumimoji="0" lang="en-US" sz="1200" b="0" i="0" u="none" strike="noStrike" kern="1200" cap="none" spc="-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reduction for a major Irish Bank</a:t>
            </a:r>
          </a:p>
          <a:p>
            <a:pPr marL="171979" indent="-171450" defTabSz="914103" fontAlgn="base">
              <a:lnSpc>
                <a:spcPts val="1479"/>
              </a:lnSpc>
              <a:spcBef>
                <a:spcPts val="7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-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NLP &amp; ML based Solution achieved </a:t>
            </a:r>
            <a:r>
              <a:rPr kumimoji="0" lang="en-US" sz="1200" b="1" i="0" u="none" strike="noStrike" kern="1200" cap="none" spc="-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91% accuracy to assign service tickets </a:t>
            </a:r>
            <a:r>
              <a:rPr kumimoji="0" lang="en-US" sz="1200" b="0" i="0" u="none" strike="noStrike" kern="1200" cap="none" spc="-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 World’s Largest Furniture Manufacturer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71979" indent="-171450" defTabSz="914103" fontAlgn="base">
              <a:lnSpc>
                <a:spcPts val="1479"/>
              </a:lnSpc>
              <a:spcBef>
                <a:spcPts val="7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-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ML driven automation  led to </a:t>
            </a:r>
            <a:r>
              <a:rPr kumimoji="0" lang="en-US" sz="1200" b="1" i="0" u="none" strike="noStrike" kern="1200" cap="none" spc="-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20% effort reduction </a:t>
            </a:r>
            <a:r>
              <a:rPr kumimoji="0" lang="en-US" sz="1200" b="0" i="0" u="none" strike="noStrike" kern="1200" cap="none" spc="-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 day per Buyer on purchases for a Global CPG Company</a:t>
            </a:r>
          </a:p>
          <a:p>
            <a:pPr marL="171979" indent="-171450" defTabSz="914103" fontAlgn="base">
              <a:lnSpc>
                <a:spcPts val="1479"/>
              </a:lnSpc>
              <a:spcBef>
                <a:spcPts val="7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-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Built intelligent </a:t>
            </a:r>
            <a:r>
              <a:rPr kumimoji="0" lang="en-US" sz="1200" b="1" i="0" u="none" strike="noStrike" kern="1200" cap="none" spc="-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design thinking led</a:t>
            </a:r>
            <a:r>
              <a:rPr kumimoji="0" lang="en-US" sz="1200" b="0" i="0" u="none" strike="noStrike" kern="1200" cap="none" spc="-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200" b="1" i="0" u="none" strike="noStrike" kern="1200" cap="none" spc="-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Data Management capability </a:t>
            </a:r>
            <a:r>
              <a:rPr kumimoji="0" lang="en-US" sz="1200" b="0" i="0" u="none" strike="noStrike" kern="1200" cap="none" spc="-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FENIX approach resulting in  </a:t>
            </a:r>
            <a:r>
              <a:rPr kumimoji="0" lang="en-US" sz="1200" b="1" i="0" u="none" strike="noStrike" kern="1200" cap="none" spc="-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35% cost rationalization</a:t>
            </a:r>
            <a:endParaRPr kumimoji="0" lang="en-US" sz="1200" b="0" i="0" u="none" strike="noStrike" kern="1200" cap="none" spc="-4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71979" indent="-171450" defTabSz="914103" fontAlgn="base">
              <a:lnSpc>
                <a:spcPts val="1479"/>
              </a:lnSpc>
              <a:spcBef>
                <a:spcPts val="7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-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Setup Big Data COE and processed 20+TB data and reinvested </a:t>
            </a:r>
            <a:r>
              <a:rPr kumimoji="0" lang="en-US" sz="1200" b="1" i="0" u="none" strike="noStrike" kern="1200" cap="none" spc="-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2% of revenue for co-innovation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71979" indent="-171450" defTabSz="914103" fontAlgn="base">
              <a:lnSpc>
                <a:spcPts val="1479"/>
              </a:lnSpc>
              <a:spcBef>
                <a:spcPts val="7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-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Improved </a:t>
            </a:r>
            <a:r>
              <a:rPr kumimoji="0" lang="en-US" sz="1200" b="1" i="0" u="none" strike="noStrike" kern="1200" cap="none" spc="-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operational agility by 36% </a:t>
            </a:r>
            <a:r>
              <a:rPr kumimoji="0" lang="en-US" sz="1200" b="0" i="0" u="none" strike="noStrike" kern="1200" cap="none" spc="-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with implementation of data pipeline for a leading aircraft manufacturer​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71979" indent="-171450" defTabSz="914103" fontAlgn="base">
              <a:lnSpc>
                <a:spcPts val="1479"/>
              </a:lnSpc>
              <a:spcBef>
                <a:spcPts val="7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-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Harmonized coding system was used to achieve </a:t>
            </a:r>
            <a:r>
              <a:rPr kumimoji="0" lang="en-US" sz="1200" b="1" i="0" u="none" strike="noStrike" kern="1200" cap="none" spc="-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94-97% success rate in predicting caging </a:t>
            </a:r>
            <a:r>
              <a:rPr kumimoji="0" lang="en-US" sz="1200" b="0" i="0" u="none" strike="noStrike" kern="1200" cap="none" spc="-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probability for  international shipments</a:t>
            </a:r>
          </a:p>
          <a:p>
            <a:pPr marL="171979" indent="-171450" defTabSz="914103" fontAlgn="base">
              <a:lnSpc>
                <a:spcPts val="1479"/>
              </a:lnSpc>
              <a:spcBef>
                <a:spcPts val="7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-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Built data and MDM solution to achieve over </a:t>
            </a:r>
            <a:r>
              <a:rPr kumimoji="0" lang="en-US" sz="1200" b="1" i="0" u="none" strike="noStrike" kern="1200" cap="none" spc="-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25% increase in revenue </a:t>
            </a:r>
            <a:r>
              <a:rPr kumimoji="0" lang="en-US" sz="1200" b="0" i="0" u="none" strike="noStrike" kern="1200" cap="none" spc="-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generation through upsell/cross sell</a:t>
            </a:r>
          </a:p>
          <a:p>
            <a:pPr marL="171979" indent="-171450" defTabSz="914103" fontAlgn="base">
              <a:lnSpc>
                <a:spcPts val="1479"/>
              </a:lnSpc>
              <a:spcBef>
                <a:spcPts val="7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-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Built next-gen, unified data platform to provide business insights with </a:t>
            </a:r>
            <a:r>
              <a:rPr kumimoji="0" lang="en-US" sz="1200" b="1" i="0" u="none" strike="noStrike" kern="1200" cap="none" spc="-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50% reduction in effort </a:t>
            </a:r>
            <a:r>
              <a:rPr kumimoji="0" lang="en-US" sz="1200" b="0" i="0" u="none" strike="noStrike" kern="1200" cap="none" spc="-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 a leading pharma company</a:t>
            </a:r>
            <a:endParaRPr kumimoji="0" lang="en-IN" sz="1200" b="0" i="0" u="none" strike="noStrike" kern="1200" cap="none" spc="-4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71979" indent="-171450" defTabSz="914103" fontAlgn="base">
              <a:lnSpc>
                <a:spcPts val="1479"/>
              </a:lnSpc>
              <a:spcBef>
                <a:spcPts val="7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-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Built next-gen Integrated Data Lake in an accelerated timeframe to </a:t>
            </a:r>
            <a:r>
              <a:rPr kumimoji="0" lang="en-US" sz="1200" b="1" i="0" u="none" strike="noStrike" kern="1200" cap="none" spc="-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improve efficiencies by 36% and provide NBA/NBO insights</a:t>
            </a:r>
            <a:endParaRPr kumimoji="0" lang="en-US" sz="1200" b="0" i="0" u="none" strike="noStrike" kern="1200" cap="none" spc="-4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71979" indent="-171450" defTabSz="914103" fontAlgn="base">
              <a:lnSpc>
                <a:spcPts val="1479"/>
              </a:lnSpc>
              <a:spcBef>
                <a:spcPts val="7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-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Built </a:t>
            </a:r>
            <a:r>
              <a:rPr kumimoji="0" lang="en-US" sz="1200" b="1" i="0" u="none" strike="noStrike" kern="1200" cap="none" spc="-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Data story telling </a:t>
            </a:r>
            <a:r>
              <a:rPr kumimoji="0" lang="en-US" sz="1200" b="0" i="0" u="none" strike="noStrike" kern="1200" cap="none" spc="-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based reporting solution giving </a:t>
            </a:r>
            <a:r>
              <a:rPr kumimoji="0" lang="en-US" sz="1200" b="1" i="0" u="none" strike="noStrike" kern="1200" cap="none" spc="-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1.5x improvement in ROI and 23% cost save </a:t>
            </a:r>
          </a:p>
          <a:p>
            <a:pPr marL="171979" indent="-171450" defTabSz="914103" fontAlgn="base">
              <a:lnSpc>
                <a:spcPts val="1479"/>
              </a:lnSpc>
              <a:spcBef>
                <a:spcPts val="7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-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Modernized data foundation toward real time decision making for pricing / advertising functions with </a:t>
            </a:r>
            <a:r>
              <a:rPr kumimoji="0" lang="en-US" sz="1200" b="1" i="0" u="none" strike="noStrike" kern="1200" cap="none" spc="-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90% reduction in insights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7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833</Words>
  <Application>Microsoft Office PowerPoint</Application>
  <PresentationFormat>Widescreen</PresentationFormat>
  <Paragraphs>121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Segoe UI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Debraj Das</dc:creator>
  <cp:lastModifiedBy>Debraj Das</cp:lastModifiedBy>
  <cp:revision>47</cp:revision>
  <dcterms:created xsi:type="dcterms:W3CDTF">2020-02-20T11:47:41Z</dcterms:created>
  <dcterms:modified xsi:type="dcterms:W3CDTF">2020-11-27T01:07:25Z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6d6b1a28-0b0f-4c85-83f5-4c55e9ae769a</vt:lpwstr>
  </property>
  <property fmtid="{D5CDD505-2E9C-101B-9397-08002B2CF9AE}" pid="3" name="HCLClassification">
    <vt:lpwstr>HCL_Cla5s_1nt3rnal</vt:lpwstr>
  </property>
  <property fmtid="{D5CDD505-2E9C-101B-9397-08002B2CF9AE}" pid="4" name="HCL_Cla5s_D6">
    <vt:lpwstr>False</vt:lpwstr>
  </property>
  <property fmtid="{D5CDD505-2E9C-101B-9397-08002B2CF9AE}" pid="5" name="HCLClassD6">
    <vt:lpwstr>False</vt:lpwstr>
  </property>
</Properties>
</file>