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04" r:id="rId3"/>
    <p:sldId id="405" r:id="rId4"/>
    <p:sldId id="258" r:id="rId5"/>
    <p:sldId id="406" r:id="rId6"/>
    <p:sldId id="407" r:id="rId7"/>
    <p:sldId id="410" r:id="rId8"/>
    <p:sldId id="408" r:id="rId9"/>
    <p:sldId id="409" r:id="rId10"/>
    <p:sldId id="413" r:id="rId11"/>
    <p:sldId id="414" r:id="rId12"/>
    <p:sldId id="399" r:id="rId13"/>
    <p:sldId id="261" r:id="rId14"/>
    <p:sldId id="412" r:id="rId15"/>
    <p:sldId id="416" r:id="rId16"/>
    <p:sldId id="417" r:id="rId17"/>
    <p:sldId id="411" r:id="rId18"/>
    <p:sldId id="415" r:id="rId19"/>
    <p:sldId id="422" r:id="rId20"/>
    <p:sldId id="424" r:id="rId21"/>
    <p:sldId id="425" r:id="rId22"/>
    <p:sldId id="418" r:id="rId23"/>
    <p:sldId id="402" r:id="rId24"/>
    <p:sldId id="403" r:id="rId25"/>
    <p:sldId id="419" r:id="rId26"/>
    <p:sldId id="427" r:id="rId27"/>
    <p:sldId id="420" r:id="rId28"/>
    <p:sldId id="429" r:id="rId29"/>
    <p:sldId id="426" r:id="rId30"/>
    <p:sldId id="431" r:id="rId31"/>
    <p:sldId id="432" r:id="rId32"/>
    <p:sldId id="434" r:id="rId33"/>
    <p:sldId id="433" r:id="rId34"/>
    <p:sldId id="430" r:id="rId35"/>
    <p:sldId id="435" r:id="rId36"/>
    <p:sldId id="421" r:id="rId37"/>
    <p:sldId id="264" r:id="rId38"/>
    <p:sldId id="26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A4B2C4"/>
    <a:srgbClr val="6E84A2"/>
    <a:srgbClr val="8497B0"/>
    <a:srgbClr val="7388A5"/>
    <a:srgbClr val="D6DCE5"/>
    <a:srgbClr val="A5A8AC"/>
    <a:srgbClr val="B14540"/>
    <a:srgbClr val="80C4DC"/>
    <a:srgbClr val="2F8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3854F-F7DF-483B-B692-02DF012B5825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D7931-BCE9-4BCC-B8FD-9A1DB62C9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D7931-BCE9-4BCC-B8FD-9A1DB62C9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9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CA1A3-438A-4EB0-A98A-DA0113B9872D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271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D7931-BCE9-4BCC-B8FD-9A1DB62C98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7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D7931-BCE9-4BCC-B8FD-9A1DB62C98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0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D7931-BCE9-4BCC-B8FD-9A1DB62C989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92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D7931-BCE9-4BCC-B8FD-9A1DB62C989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4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3CF74-47F5-49B6-B77E-7BC4893A2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8" y="5244353"/>
            <a:ext cx="2837779" cy="980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49C93B-833D-492B-BB1D-C45CA45E2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1821"/>
          <a:stretch/>
        </p:blipFill>
        <p:spPr>
          <a:xfrm>
            <a:off x="0" y="0"/>
            <a:ext cx="12192000" cy="46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3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20783-2BF2-489E-8B73-05CA4C29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2AE3F-3406-4423-A01A-10EA0B95B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70910-3B2A-4B16-AA6B-FF06BAEF4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4636B-D7F7-4EDE-8624-8AEF9FA73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C3905-3A02-47E3-A2E5-ED190D57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C5311-11B5-485E-8AFE-768A5085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1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51FF-AA5B-453F-95B8-FFBCF275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89720-C0BD-4A1E-B45F-8F5E3663E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86643-40E8-4CE8-904D-DD4C5340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95CB9-ED34-447E-9893-702A61D3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3740-56E4-41F3-9EFF-E3C1501A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D8012-2690-47AB-BEA9-E9E89306A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02BA6-CDB6-4B7C-93B8-A10305DAE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895D9-90F1-4615-87BE-1946797B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7B15E-27EF-44A3-A55F-B747159C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49F96-D44D-4F7C-9137-59D4C145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A5887A-475A-4F84-9064-5CE19525A5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6" y="6022276"/>
            <a:ext cx="1924837" cy="665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D683E6-3FCE-4F4F-9702-0F9CFC609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773"/>
          <a:stretch/>
        </p:blipFill>
        <p:spPr>
          <a:xfrm>
            <a:off x="0" y="0"/>
            <a:ext cx="12192000" cy="509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7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625623-ACC4-485F-BADF-2A762F19E77B}"/>
              </a:ext>
            </a:extLst>
          </p:cNvPr>
          <p:cNvSpPr/>
          <p:nvPr userDrawn="1"/>
        </p:nvSpPr>
        <p:spPr>
          <a:xfrm>
            <a:off x="0" y="0"/>
            <a:ext cx="12192000" cy="870857"/>
          </a:xfrm>
          <a:prstGeom prst="rect">
            <a:avLst/>
          </a:prstGeom>
          <a:gradFill flip="none" rotWithShape="1">
            <a:gsLst>
              <a:gs pos="84000">
                <a:srgbClr val="B14540"/>
              </a:gs>
              <a:gs pos="66350">
                <a:srgbClr val="D05342"/>
              </a:gs>
              <a:gs pos="30976">
                <a:srgbClr val="4BC4DF"/>
              </a:gs>
              <a:gs pos="16800">
                <a:srgbClr val="2F8CAD"/>
              </a:gs>
              <a:gs pos="0">
                <a:srgbClr val="042843"/>
              </a:gs>
              <a:gs pos="50000">
                <a:srgbClr val="86F7F9"/>
              </a:gs>
              <a:gs pos="100000">
                <a:srgbClr val="6024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F5635-3B27-4169-85D3-BA924CB20FBE}"/>
              </a:ext>
            </a:extLst>
          </p:cNvPr>
          <p:cNvSpPr/>
          <p:nvPr userDrawn="1"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F2BE73-12A6-4790-949C-558279874EED}"/>
              </a:ext>
            </a:extLst>
          </p:cNvPr>
          <p:cNvSpPr/>
          <p:nvPr userDrawn="1"/>
        </p:nvSpPr>
        <p:spPr>
          <a:xfrm>
            <a:off x="11450335" y="6359237"/>
            <a:ext cx="727814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12037BB-1D25-4934-AF2E-B7F978F7FF3C}" type="slidenum">
              <a:rPr lang="en-US" b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AA384-9EFB-49D0-8C39-5D95CA914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18" y="166283"/>
            <a:ext cx="1715395" cy="59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8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BE4132-AD48-47A3-BFD1-12C310D50B26}"/>
              </a:ext>
            </a:extLst>
          </p:cNvPr>
          <p:cNvSpPr/>
          <p:nvPr userDrawn="1"/>
        </p:nvSpPr>
        <p:spPr>
          <a:xfrm rot="5400000">
            <a:off x="-2355274" y="2355272"/>
            <a:ext cx="6858000" cy="2147455"/>
          </a:xfrm>
          <a:prstGeom prst="rect">
            <a:avLst/>
          </a:prstGeom>
          <a:gradFill flip="none" rotWithShape="1">
            <a:gsLst>
              <a:gs pos="84000">
                <a:srgbClr val="B14540"/>
              </a:gs>
              <a:gs pos="66350">
                <a:srgbClr val="D05342"/>
              </a:gs>
              <a:gs pos="30976">
                <a:srgbClr val="4BC4DF"/>
              </a:gs>
              <a:gs pos="16800">
                <a:srgbClr val="2F8CAD"/>
              </a:gs>
              <a:gs pos="0">
                <a:srgbClr val="042843"/>
              </a:gs>
              <a:gs pos="50000">
                <a:srgbClr val="86F7F9"/>
              </a:gs>
              <a:gs pos="100000">
                <a:srgbClr val="6024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D86705-96E9-4FD6-A68E-12FF3850AEDD}"/>
              </a:ext>
            </a:extLst>
          </p:cNvPr>
          <p:cNvSpPr/>
          <p:nvPr userDrawn="1"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004AC450-BE6C-4A0D-9017-6E80745C2D57}"/>
              </a:ext>
            </a:extLst>
          </p:cNvPr>
          <p:cNvSpPr/>
          <p:nvPr userDrawn="1"/>
        </p:nvSpPr>
        <p:spPr>
          <a:xfrm>
            <a:off x="677985" y="5305739"/>
            <a:ext cx="2445518" cy="1190132"/>
          </a:xfrm>
          <a:prstGeom prst="parallelogram">
            <a:avLst>
              <a:gd name="adj" fmla="val 816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591456-C04D-4F94-8607-6DC861FA4891}"/>
              </a:ext>
            </a:extLst>
          </p:cNvPr>
          <p:cNvSpPr/>
          <p:nvPr userDrawn="1"/>
        </p:nvSpPr>
        <p:spPr>
          <a:xfrm>
            <a:off x="466707" y="6146776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3C15AA-50C1-4E09-B6F8-6488ADF1B42F}"/>
              </a:ext>
            </a:extLst>
          </p:cNvPr>
          <p:cNvSpPr/>
          <p:nvPr userDrawn="1"/>
        </p:nvSpPr>
        <p:spPr>
          <a:xfrm>
            <a:off x="377120" y="6171714"/>
            <a:ext cx="727814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12037BB-1D25-4934-AF2E-B7F978F7FF3C}" type="slidenum">
              <a:rPr lang="en-US" b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D4068B-0F5E-4412-94D0-DDA257156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29" y="5645477"/>
            <a:ext cx="2199553" cy="7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2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F785-8FCB-4822-95E0-6D90FA9C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DD5E7-9E00-4E82-9D11-581108820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A9142-CF5B-4D73-9363-A9767F4E2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4676F-9DBC-4CD4-AB1A-8A7D3D7E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2B413-3A43-41BE-8592-B91303A9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7197E-B45F-44F7-8174-32FA8269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C21D-B374-4A4C-AB14-CC66D02B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3B3CA-D88C-45E6-98EC-BC4A5ACD0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E1CEA-36F1-44A4-92FD-BD729FA60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13D19F-DB8B-4794-83C4-C9AAE1C6C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850AE-952C-4898-B4B9-99755744E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FD5CA-A63D-410C-8FFC-1AA594CA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03B99C-4913-45CA-B14A-CD57E7D9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8A10F8-CF68-4F82-AC87-0EEE5743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7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B3BB-A27E-4D4D-86B9-91F0B220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1ACC6-1639-4C65-B99C-B44CC4A0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F1392-F4D4-4F4E-9FEE-005A1319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DE151-D80F-4176-A257-A7707EAB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8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55790-89F4-4219-AF79-568136C1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B5A3F-D509-4F2F-A103-F43837C4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14680-2A38-4450-A192-6F04D08E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D824-7D21-486B-8694-7190DBB1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A2120-24DF-42F1-8F86-449458C6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BE414-08AC-46DD-8A95-04D88560F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5053D-3852-47CB-9B56-DD876A92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11DCC-5126-4D3E-97A4-79C9E4CC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658FF-5A39-4BC1-B8A9-79E30950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3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46CE4-5521-4B01-A9EB-F72633F1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43B92-C7B2-48FF-86E6-8E925C6C7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C703F-BE5E-4A49-9A5D-FD84FF14F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0B3ED-55F2-4A32-9C73-4C2DEE994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2474B-FAE5-4F43-BC88-DCACA70B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1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rester.com/" TargetMode="External"/><Relationship Id="rId2" Type="http://schemas.openxmlformats.org/officeDocument/2006/relationships/hyperlink" Target="https://www.forbes.com/sites/maciejduraj/2019/01/25/voice-assistant-wars-heat-up-as-microsoft-aims-to-collaborate-with-cortana/amp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botsmagazine.com/chatbot-report-2018-global-trends-and-analysis-4d8bbe4d924b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www.statista.com/statistics/717098/worldwide-customer-chatbot-acceptance-by-industr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rketer.com/public_media/docs/eMarketer_Roundup_Social_Media_AI_2018_3.pdf" TargetMode="External"/><Relationship Id="rId2" Type="http://schemas.openxmlformats.org/officeDocument/2006/relationships/hyperlink" Target="https://www.drift.com/wp-content/uploads/2018/01/2018-state-of-chatbots-report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andviewresearch.com/industry-analysis/chatbot-market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s://trends.google.com/trends/explore?q=chatbot&amp;date=2016-01-02%202018-03-01#TIMESERIES" TargetMode="External"/><Relationship Id="rId7" Type="http://schemas.openxmlformats.org/officeDocument/2006/relationships/hyperlink" Target="https://www.gminsights.com/industry-analysis/chatbot-market" TargetMode="External"/><Relationship Id="rId12" Type="http://schemas.openxmlformats.org/officeDocument/2006/relationships/image" Target="../media/image11.png"/><Relationship Id="rId2" Type="http://schemas.openxmlformats.org/officeDocument/2006/relationships/hyperlink" Target="https://www.forbes.com/sites/maciejduraj/2019/01/25/voice-assistant-wars-heat-up-as-microsoft-aims-to-collaborate-with-cortana/amp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s.gartner.com/adrian-lee/2017/10/10/conversational-artificial-intelligence-we-need-to-talk-about-it/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s://www.alliedmarketresearch.com/chatbot-market" TargetMode="External"/><Relationship Id="rId10" Type="http://schemas.openxmlformats.org/officeDocument/2006/relationships/hyperlink" Target="https://www.idc.com/getdoc.jsp?containerId=prUS44291818" TargetMode="External"/><Relationship Id="rId4" Type="http://schemas.openxmlformats.org/officeDocument/2006/relationships/hyperlink" Target="https://www.marketwatch.com/press-release/chatbot-market-approaches-trends-analysis-and-forecast-to-2024-2018-07-30" TargetMode="External"/><Relationship Id="rId9" Type="http://schemas.openxmlformats.org/officeDocument/2006/relationships/hyperlink" Target="https://www.forbes.com/sites/gilpress/2017/01/23/top-10-hot-artificial-intelligence-ai-technologies/#51e704d11928" TargetMode="Externa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artner.com/adrian-lee/2017/10/10/conversational-artificial-intelligence-we-need-to-talk-about-it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idc.com/getdoc.jsp?containerId=prUS44291818" TargetMode="External"/><Relationship Id="rId4" Type="http://schemas.openxmlformats.org/officeDocument/2006/relationships/hyperlink" Target="https://www.forbes.com/sites/gilpress/2017/01/23/top-10-hot-artificial-intelligence-ai-technologies/#51e704d119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6530D-DB8C-430A-B386-59850C351400}"/>
              </a:ext>
            </a:extLst>
          </p:cNvPr>
          <p:cNvSpPr txBox="1"/>
          <p:nvPr/>
        </p:nvSpPr>
        <p:spPr>
          <a:xfrm>
            <a:off x="6096000" y="4273187"/>
            <a:ext cx="59434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ADvantage Azure</a:t>
            </a:r>
          </a:p>
          <a:p>
            <a:pPr algn="r"/>
            <a:r>
              <a:rPr lang="en-US" sz="48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Intelligent Assistant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E5532-B0B0-4CB0-B3ED-C0EE7CD55A2A}"/>
              </a:ext>
            </a:extLst>
          </p:cNvPr>
          <p:cNvSpPr txBox="1"/>
          <p:nvPr/>
        </p:nvSpPr>
        <p:spPr>
          <a:xfrm>
            <a:off x="7188029" y="5546309"/>
            <a:ext cx="4851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rgbClr val="B145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Detailed Walkthrough</a:t>
            </a:r>
          </a:p>
        </p:txBody>
      </p:sp>
    </p:spTree>
    <p:extLst>
      <p:ext uri="{BB962C8B-B14F-4D97-AF65-F5344CB8AC3E}">
        <p14:creationId xmlns:p14="http://schemas.microsoft.com/office/powerpoint/2010/main" val="325244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F715FF-443F-41DE-8007-EBA7D51B06EA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 Trends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Technology Providers operating in Intelligent CUI space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DCFD5F-2BEC-4B47-8AB3-0E34348BBDC9}"/>
              </a:ext>
            </a:extLst>
          </p:cNvPr>
          <p:cNvSpPr txBox="1"/>
          <p:nvPr/>
        </p:nvSpPr>
        <p:spPr>
          <a:xfrm>
            <a:off x="569409" y="6444342"/>
            <a:ext cx="1731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Source     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Forbes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Forrester</a:t>
            </a:r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125E1-2252-442D-8FB8-6B2DC052ABF4}"/>
              </a:ext>
            </a:extLst>
          </p:cNvPr>
          <p:cNvSpPr/>
          <p:nvPr/>
        </p:nvSpPr>
        <p:spPr>
          <a:xfrm>
            <a:off x="3533109" y="168704"/>
            <a:ext cx="1527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of 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7ED118-A703-4FD1-B464-BD354845D2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37"/>
          <a:stretch/>
        </p:blipFill>
        <p:spPr>
          <a:xfrm>
            <a:off x="569409" y="1869389"/>
            <a:ext cx="5492115" cy="4169670"/>
          </a:xfrm>
          <a:prstGeom prst="rect">
            <a:avLst/>
          </a:prstGeom>
        </p:spPr>
      </p:pic>
      <p:pic>
        <p:nvPicPr>
          <p:cNvPr id="13" name="Picture 6" descr="Related image">
            <a:extLst>
              <a:ext uri="{FF2B5EF4-FFF2-40B4-BE49-F238E27FC236}">
                <a16:creationId xmlns:a16="http://schemas.microsoft.com/office/drawing/2014/main" id="{F95C7425-3B0A-4C24-90E9-5F1DD96A1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t="15762" r="5971" b="9268"/>
          <a:stretch/>
        </p:blipFill>
        <p:spPr bwMode="auto">
          <a:xfrm>
            <a:off x="6717484" y="1869389"/>
            <a:ext cx="4325789" cy="4169670"/>
          </a:xfrm>
          <a:prstGeom prst="rect">
            <a:avLst/>
          </a:prstGeom>
          <a:solidFill>
            <a:srgbClr val="A2FCAB"/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CDA8EA-86F0-49D1-AA04-E5E7BB5C1FF2}"/>
              </a:ext>
            </a:extLst>
          </p:cNvPr>
          <p:cNvSpPr/>
          <p:nvPr/>
        </p:nvSpPr>
        <p:spPr>
          <a:xfrm>
            <a:off x="6569543" y="1313872"/>
            <a:ext cx="500742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47639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Conversational Computing Platforms [Q2 2018]</a:t>
            </a:r>
            <a:endParaRPr lang="en-IN" sz="1500" b="1" dirty="0">
              <a:solidFill>
                <a:srgbClr val="47639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6" descr="Related image">
            <a:extLst>
              <a:ext uri="{FF2B5EF4-FFF2-40B4-BE49-F238E27FC236}">
                <a16:creationId xmlns:a16="http://schemas.microsoft.com/office/drawing/2014/main" id="{4A95AF85-021A-4601-9592-923F34403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 t="89557" r="34191" b="-1"/>
          <a:stretch/>
        </p:blipFill>
        <p:spPr bwMode="auto">
          <a:xfrm>
            <a:off x="10242718" y="3215322"/>
            <a:ext cx="937516" cy="548946"/>
          </a:xfrm>
          <a:prstGeom prst="rect">
            <a:avLst/>
          </a:prstGeom>
          <a:solidFill>
            <a:srgbClr val="A2FCAB"/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04F5CBE-F9E2-4BCE-89CF-C49E5EC00131}"/>
              </a:ext>
            </a:extLst>
          </p:cNvPr>
          <p:cNvSpPr/>
          <p:nvPr/>
        </p:nvSpPr>
        <p:spPr>
          <a:xfrm>
            <a:off x="569409" y="1313872"/>
            <a:ext cx="500742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47639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CUI Performance Comparison 2018</a:t>
            </a:r>
            <a:endParaRPr lang="en-IN" sz="1500" b="1" dirty="0">
              <a:solidFill>
                <a:srgbClr val="47639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9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617FC-AEE6-42B9-AB4B-C8ECB8D75B77}"/>
              </a:ext>
            </a:extLst>
          </p:cNvPr>
          <p:cNvSpPr txBox="1"/>
          <p:nvPr/>
        </p:nvSpPr>
        <p:spPr>
          <a:xfrm>
            <a:off x="6612686" y="3112152"/>
            <a:ext cx="4279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6F7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0655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95FE686-1AEF-4091-88B5-54ED4F9551BF}"/>
              </a:ext>
            </a:extLst>
          </p:cNvPr>
          <p:cNvSpPr/>
          <p:nvPr/>
        </p:nvSpPr>
        <p:spPr>
          <a:xfrm>
            <a:off x="3941705" y="792879"/>
            <a:ext cx="5400000" cy="540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 descr="https://www.prisma-informatik.de/erp-blog/wp-content/uploads/2018/08/Fotolia_129772100_M.jpg">
            <a:extLst>
              <a:ext uri="{FF2B5EF4-FFF2-40B4-BE49-F238E27FC236}">
                <a16:creationId xmlns:a16="http://schemas.microsoft.com/office/drawing/2014/main" id="{AAAAFE79-3A80-42CA-B047-3F2EA5DE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9446" flipH="1">
            <a:off x="871869" y="55707"/>
            <a:ext cx="12207509" cy="70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89D54B-60BA-4D90-AC75-C95CDED65919}"/>
              </a:ext>
            </a:extLst>
          </p:cNvPr>
          <p:cNvSpPr txBox="1"/>
          <p:nvPr/>
        </p:nvSpPr>
        <p:spPr>
          <a:xfrm>
            <a:off x="1639836" y="792879"/>
            <a:ext cx="166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i="1" dirty="0">
                <a:latin typeface="Segoe UI" panose="020B0502040204020203" pitchFamily="34" charset="0"/>
                <a:cs typeface="Segoe UI" panose="020B0502040204020203" pitchFamily="34" charset="0"/>
              </a:rPr>
              <a:t>What 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D90797-F3D9-42A3-9D3A-A3221B2B7476}"/>
              </a:ext>
            </a:extLst>
          </p:cNvPr>
          <p:cNvSpPr/>
          <p:nvPr/>
        </p:nvSpPr>
        <p:spPr>
          <a:xfrm>
            <a:off x="7698598" y="6192879"/>
            <a:ext cx="2916000" cy="28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C326D1-8048-4069-869D-92356F26BEE4}"/>
              </a:ext>
            </a:extLst>
          </p:cNvPr>
          <p:cNvSpPr/>
          <p:nvPr/>
        </p:nvSpPr>
        <p:spPr>
          <a:xfrm>
            <a:off x="9919947" y="5876743"/>
            <a:ext cx="972000" cy="28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E7A33-28F3-4BBA-9B6A-75A57947A64D}"/>
              </a:ext>
            </a:extLst>
          </p:cNvPr>
          <p:cNvSpPr/>
          <p:nvPr/>
        </p:nvSpPr>
        <p:spPr>
          <a:xfrm>
            <a:off x="8668222" y="4965225"/>
            <a:ext cx="2268000" cy="2880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E7EF53-8763-4D30-B1A6-7ADC70B207D8}"/>
              </a:ext>
            </a:extLst>
          </p:cNvPr>
          <p:cNvSpPr/>
          <p:nvPr/>
        </p:nvSpPr>
        <p:spPr>
          <a:xfrm>
            <a:off x="7698598" y="5269950"/>
            <a:ext cx="1548000" cy="2880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E6BED3-24EF-4E95-A57A-3BD3A2E872C1}"/>
              </a:ext>
            </a:extLst>
          </p:cNvPr>
          <p:cNvSpPr/>
          <p:nvPr/>
        </p:nvSpPr>
        <p:spPr>
          <a:xfrm>
            <a:off x="9293818" y="4334526"/>
            <a:ext cx="1600200" cy="28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94A04E-8F32-4EAE-895B-E400AF4B01D0}"/>
              </a:ext>
            </a:extLst>
          </p:cNvPr>
          <p:cNvSpPr/>
          <p:nvPr/>
        </p:nvSpPr>
        <p:spPr>
          <a:xfrm>
            <a:off x="7707648" y="4663157"/>
            <a:ext cx="3312000" cy="28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1727AE-E2BE-400D-BA42-B95018C70622}"/>
              </a:ext>
            </a:extLst>
          </p:cNvPr>
          <p:cNvSpPr txBox="1"/>
          <p:nvPr/>
        </p:nvSpPr>
        <p:spPr>
          <a:xfrm>
            <a:off x="7656394" y="3979460"/>
            <a:ext cx="38730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ADvantage Azure Intelligent Assistant </a:t>
            </a:r>
            <a:r>
              <a:rPr lang="en-IN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a </a:t>
            </a:r>
            <a:r>
              <a:rPr lang="en-IN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Manifestation</a:t>
            </a:r>
            <a:r>
              <a:rPr lang="en-IN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en-IN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Human-Machine Partnership </a:t>
            </a:r>
            <a:r>
              <a:rPr lang="en-IN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through </a:t>
            </a:r>
            <a:r>
              <a:rPr lang="en-IN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Intelligent Business Conversation </a:t>
            </a:r>
            <a:r>
              <a:rPr lang="en-IN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diverse 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queries and reactive / proactive Actions </a:t>
            </a:r>
            <a:r>
              <a:rPr lang="en-IN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various </a:t>
            </a:r>
            <a:r>
              <a:rPr lang="en-IN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Industry specific Digital Functions</a:t>
            </a:r>
            <a:endParaRPr lang="en-IN" sz="2000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B07A5-8A2B-4AE9-B635-40CBFE603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43" y="895075"/>
            <a:ext cx="2512219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54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123F65-523C-47D4-81BF-55C099B01355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Uniqueness Unleased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Unique Perspectives absent in Competition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7CE53A-3FF2-4F6E-A2F6-CAB9918B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00" y="1130083"/>
            <a:ext cx="9972200" cy="54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43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12C91D-EEDD-40DE-892E-D6BAAB8E1A46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Critical Success Factors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can ensure the Success of ADAz.IA Implementation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2927D9-CC8F-422D-9A2D-2638940C4A70}"/>
              </a:ext>
            </a:extLst>
          </p:cNvPr>
          <p:cNvGrpSpPr/>
          <p:nvPr/>
        </p:nvGrpSpPr>
        <p:grpSpPr>
          <a:xfrm>
            <a:off x="696000" y="1574616"/>
            <a:ext cx="10800000" cy="4265078"/>
            <a:chOff x="769002" y="1514326"/>
            <a:chExt cx="10800000" cy="426507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988B5A-3C60-4E7B-96A9-8F3764EF6CF6}"/>
                </a:ext>
              </a:extLst>
            </p:cNvPr>
            <p:cNvGrpSpPr/>
            <p:nvPr/>
          </p:nvGrpSpPr>
          <p:grpSpPr>
            <a:xfrm>
              <a:off x="769002" y="1514326"/>
              <a:ext cx="10800000" cy="4265078"/>
              <a:chOff x="1037772" y="1735519"/>
              <a:chExt cx="10800000" cy="4265078"/>
            </a:xfrm>
          </p:grpSpPr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6A22B436-7D27-4E9F-A55F-038410885E08}"/>
                  </a:ext>
                </a:extLst>
              </p:cNvPr>
              <p:cNvSpPr/>
              <p:nvPr/>
            </p:nvSpPr>
            <p:spPr>
              <a:xfrm rot="16200000">
                <a:off x="449941" y="2714172"/>
                <a:ext cx="4252687" cy="2307773"/>
              </a:xfrm>
              <a:prstGeom prst="round2SameRect">
                <a:avLst>
                  <a:gd name="adj1" fmla="val 9040"/>
                  <a:gd name="adj2" fmla="val 0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6FB8EEF1-9348-4D46-99FD-6D6E301956EE}"/>
                  </a:ext>
                </a:extLst>
              </p:cNvPr>
              <p:cNvSpPr/>
              <p:nvPr/>
            </p:nvSpPr>
            <p:spPr>
              <a:xfrm rot="5400000">
                <a:off x="8157029" y="2707976"/>
                <a:ext cx="4252687" cy="2307773"/>
              </a:xfrm>
              <a:prstGeom prst="round2SameRect">
                <a:avLst>
                  <a:gd name="adj1" fmla="val 9040"/>
                  <a:gd name="adj2" fmla="val 0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413A21-2DD5-45A0-8334-2F4D688FE039}"/>
                  </a:ext>
                </a:extLst>
              </p:cNvPr>
              <p:cNvSpPr/>
              <p:nvPr/>
            </p:nvSpPr>
            <p:spPr>
              <a:xfrm>
                <a:off x="3962400" y="1735519"/>
                <a:ext cx="2351314" cy="42588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18AD2F1-764F-473B-8E2E-5CED81E0D1C5}"/>
                  </a:ext>
                </a:extLst>
              </p:cNvPr>
              <p:cNvSpPr/>
              <p:nvPr/>
            </p:nvSpPr>
            <p:spPr>
              <a:xfrm>
                <a:off x="6545943" y="1741714"/>
                <a:ext cx="2351314" cy="42588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AC6BD19-56C7-4269-8B91-179BDDEFE39E}"/>
                  </a:ext>
                </a:extLst>
              </p:cNvPr>
              <p:cNvSpPr/>
              <p:nvPr/>
            </p:nvSpPr>
            <p:spPr>
              <a:xfrm>
                <a:off x="1037772" y="3717250"/>
                <a:ext cx="10800000" cy="28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FDDB6D-21EF-4673-8101-12BF765BB264}"/>
                </a:ext>
              </a:extLst>
            </p:cNvPr>
            <p:cNvSpPr txBox="1"/>
            <p:nvPr/>
          </p:nvSpPr>
          <p:spPr>
            <a:xfrm>
              <a:off x="1217473" y="1728468"/>
              <a:ext cx="21998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Appropriate Selection of Candidate </a:t>
              </a:r>
              <a:r>
                <a:rPr lang="en-IN" sz="24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Use Case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198E1C-AAA9-4337-88F3-7E95E2B1D78E}"/>
                </a:ext>
              </a:extLst>
            </p:cNvPr>
            <p:cNvSpPr txBox="1"/>
            <p:nvPr/>
          </p:nvSpPr>
          <p:spPr>
            <a:xfrm>
              <a:off x="3771309" y="1735152"/>
              <a:ext cx="22077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Optimal </a:t>
              </a:r>
              <a:r>
                <a:rPr lang="en-IN" sz="24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Design</a:t>
              </a:r>
              <a:r>
                <a:rPr lang="en-IN" sz="24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of Intelligent  Elements</a:t>
              </a:r>
              <a:endParaRPr lang="en-IN" sz="2400" b="1" dirty="0">
                <a:solidFill>
                  <a:srgbClr val="008E4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AB5F53-D3A1-4188-B581-B8E501C41D55}"/>
                </a:ext>
              </a:extLst>
            </p:cNvPr>
            <p:cNvSpPr txBox="1"/>
            <p:nvPr/>
          </p:nvSpPr>
          <p:spPr>
            <a:xfrm>
              <a:off x="6348969" y="1857986"/>
              <a:ext cx="22077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Choice of Appropriate </a:t>
              </a:r>
              <a:r>
                <a:rPr lang="en-IN" sz="24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Channel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1F2EEE-75CE-41B2-B90E-E1E7E94822B1}"/>
                </a:ext>
              </a:extLst>
            </p:cNvPr>
            <p:cNvSpPr txBox="1"/>
            <p:nvPr/>
          </p:nvSpPr>
          <p:spPr>
            <a:xfrm>
              <a:off x="8910741" y="1891344"/>
              <a:ext cx="22077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Rigorous but Controlled </a:t>
              </a:r>
              <a:r>
                <a:rPr lang="en-IN" sz="24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Training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8AD747-1904-414B-9239-10A7D63B4473}"/>
                </a:ext>
              </a:extLst>
            </p:cNvPr>
            <p:cNvSpPr txBox="1"/>
            <p:nvPr/>
          </p:nvSpPr>
          <p:spPr>
            <a:xfrm>
              <a:off x="1217473" y="3976526"/>
              <a:ext cx="21998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Response Alignment to target Human </a:t>
              </a:r>
              <a:r>
                <a:rPr lang="en-IN" sz="24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Dialects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75E0EE-A487-4D48-A676-52639A6EE7E0}"/>
                </a:ext>
              </a:extLst>
            </p:cNvPr>
            <p:cNvSpPr txBox="1"/>
            <p:nvPr/>
          </p:nvSpPr>
          <p:spPr>
            <a:xfrm>
              <a:off x="3769355" y="4099358"/>
              <a:ext cx="21998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Staggered </a:t>
              </a:r>
              <a:r>
                <a:rPr lang="en-IN" sz="24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MVP</a:t>
              </a:r>
              <a:r>
                <a:rPr lang="en-IN" sz="24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Planning</a:t>
              </a:r>
              <a:endParaRPr lang="en-IN" sz="2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5352E9-4490-4C89-8E0F-BB5A9ECE153E}"/>
                </a:ext>
              </a:extLst>
            </p:cNvPr>
            <p:cNvSpPr txBox="1"/>
            <p:nvPr/>
          </p:nvSpPr>
          <p:spPr>
            <a:xfrm>
              <a:off x="6343180" y="4073984"/>
              <a:ext cx="21998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High Degree of </a:t>
              </a:r>
              <a:r>
                <a:rPr lang="en-IN" sz="24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Automation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B216C6-8500-4642-9697-BA05C4804429}"/>
                </a:ext>
              </a:extLst>
            </p:cNvPr>
            <p:cNvSpPr txBox="1"/>
            <p:nvPr/>
          </p:nvSpPr>
          <p:spPr>
            <a:xfrm>
              <a:off x="8918600" y="4058414"/>
              <a:ext cx="21998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Pro-action</a:t>
              </a:r>
              <a:r>
                <a:rPr lang="en-IN" sz="24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and </a:t>
              </a:r>
              <a:r>
                <a:rPr lang="en-IN" sz="24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Prediction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790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12C91D-EEDD-40DE-892E-D6BAAB8E1A46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Value Delivery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ADAz.IA addressing the Pains and Needs of Enterprises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94F2BE-26A6-46A6-BB15-B9AF1B9CBCFC}"/>
              </a:ext>
            </a:extLst>
          </p:cNvPr>
          <p:cNvGrpSpPr/>
          <p:nvPr/>
        </p:nvGrpSpPr>
        <p:grpSpPr>
          <a:xfrm>
            <a:off x="696000" y="1589016"/>
            <a:ext cx="10800000" cy="4265078"/>
            <a:chOff x="718457" y="1647356"/>
            <a:chExt cx="10800000" cy="42650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23EF2C-860A-4BC3-A37D-E56B28AD05EA}"/>
                </a:ext>
              </a:extLst>
            </p:cNvPr>
            <p:cNvGrpSpPr/>
            <p:nvPr/>
          </p:nvGrpSpPr>
          <p:grpSpPr>
            <a:xfrm>
              <a:off x="718457" y="1647356"/>
              <a:ext cx="10800000" cy="4265078"/>
              <a:chOff x="1037772" y="1735519"/>
              <a:chExt cx="10800000" cy="4265078"/>
            </a:xfrm>
          </p:grpSpPr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A603A1CA-0EC2-4B3A-828E-66A0B89A91A1}"/>
                  </a:ext>
                </a:extLst>
              </p:cNvPr>
              <p:cNvSpPr/>
              <p:nvPr/>
            </p:nvSpPr>
            <p:spPr>
              <a:xfrm rot="16200000">
                <a:off x="449941" y="2714172"/>
                <a:ext cx="4252687" cy="2307773"/>
              </a:xfrm>
              <a:prstGeom prst="round2SameRect">
                <a:avLst>
                  <a:gd name="adj1" fmla="val 9040"/>
                  <a:gd name="adj2" fmla="val 0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7DC10F80-9F8C-409B-B599-FD6398BB1831}"/>
                  </a:ext>
                </a:extLst>
              </p:cNvPr>
              <p:cNvSpPr/>
              <p:nvPr/>
            </p:nvSpPr>
            <p:spPr>
              <a:xfrm rot="5400000">
                <a:off x="8157029" y="2707976"/>
                <a:ext cx="4252687" cy="2307773"/>
              </a:xfrm>
              <a:prstGeom prst="round2SameRect">
                <a:avLst>
                  <a:gd name="adj1" fmla="val 9040"/>
                  <a:gd name="adj2" fmla="val 0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E280E77-C2E3-4405-97DD-456DA3A5FB2D}"/>
                  </a:ext>
                </a:extLst>
              </p:cNvPr>
              <p:cNvSpPr/>
              <p:nvPr/>
            </p:nvSpPr>
            <p:spPr>
              <a:xfrm>
                <a:off x="3962400" y="1735519"/>
                <a:ext cx="2351314" cy="42588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788152B-18AF-49CC-AEA2-8FA6D352935F}"/>
                  </a:ext>
                </a:extLst>
              </p:cNvPr>
              <p:cNvSpPr/>
              <p:nvPr/>
            </p:nvSpPr>
            <p:spPr>
              <a:xfrm>
                <a:off x="6545943" y="1741714"/>
                <a:ext cx="2351314" cy="42588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FAC963D-6971-4006-BFE6-31D6DC2D4EB3}"/>
                  </a:ext>
                </a:extLst>
              </p:cNvPr>
              <p:cNvSpPr/>
              <p:nvPr/>
            </p:nvSpPr>
            <p:spPr>
              <a:xfrm>
                <a:off x="1037772" y="3717250"/>
                <a:ext cx="10800000" cy="28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D54969-5365-4A86-B399-CDDD08C5F382}"/>
                </a:ext>
              </a:extLst>
            </p:cNvPr>
            <p:cNvSpPr txBox="1"/>
            <p:nvPr/>
          </p:nvSpPr>
          <p:spPr>
            <a:xfrm>
              <a:off x="1161139" y="1991016"/>
              <a:ext cx="22077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Faster Processes </a:t>
              </a:r>
              <a:r>
                <a:rPr lang="en-I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to </a:t>
              </a:r>
              <a:r>
                <a:rPr lang="en-IN" sz="2000" b="1" dirty="0">
                  <a:solidFill>
                    <a:srgbClr val="008E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improved User Satisfaction Index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4CF401-9815-4D2A-8967-3908EFCEB353}"/>
                </a:ext>
              </a:extLst>
            </p:cNvPr>
            <p:cNvSpPr txBox="1"/>
            <p:nvPr/>
          </p:nvSpPr>
          <p:spPr>
            <a:xfrm>
              <a:off x="3720764" y="1991016"/>
              <a:ext cx="22077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Increased Productivity </a:t>
              </a:r>
              <a:r>
                <a:rPr lang="en-I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to </a:t>
              </a:r>
              <a:r>
                <a:rPr lang="en-IN" sz="2000" b="1" dirty="0">
                  <a:solidFill>
                    <a:srgbClr val="008E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Quicker GTM Cycle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E1EC2F-A34B-4F18-A37C-AC68ABE557C6}"/>
                </a:ext>
              </a:extLst>
            </p:cNvPr>
            <p:cNvSpPr txBox="1"/>
            <p:nvPr/>
          </p:nvSpPr>
          <p:spPr>
            <a:xfrm>
              <a:off x="6298424" y="1868184"/>
              <a:ext cx="220772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Simplified Processes &amp; Functions </a:t>
              </a:r>
              <a:r>
                <a:rPr lang="en-I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to </a:t>
              </a:r>
              <a:r>
                <a:rPr lang="en-IN" sz="2000" b="1" dirty="0">
                  <a:solidFill>
                    <a:srgbClr val="008E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Enhanced Effectiveness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CCEA8A-26AD-45CA-A00A-97FDE586012A}"/>
                </a:ext>
              </a:extLst>
            </p:cNvPr>
            <p:cNvSpPr txBox="1"/>
            <p:nvPr/>
          </p:nvSpPr>
          <p:spPr>
            <a:xfrm>
              <a:off x="8860196" y="2092614"/>
              <a:ext cx="22077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Reduced Human Dependency </a:t>
              </a:r>
              <a:r>
                <a:rPr lang="en-I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to </a:t>
              </a:r>
              <a:r>
                <a:rPr lang="en-IN" sz="2000" b="1" dirty="0">
                  <a:solidFill>
                    <a:srgbClr val="008E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Higher Accuracy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4B0A4F-AC5F-4C03-B3D2-12E83AEAADE4}"/>
                </a:ext>
              </a:extLst>
            </p:cNvPr>
            <p:cNvSpPr txBox="1"/>
            <p:nvPr/>
          </p:nvSpPr>
          <p:spPr>
            <a:xfrm>
              <a:off x="1153280" y="4247457"/>
              <a:ext cx="22077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Reduced Expense </a:t>
              </a:r>
              <a:r>
                <a:rPr lang="en-I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  </a:t>
              </a:r>
              <a:r>
                <a:rPr lang="en-IN" sz="2000" b="1" dirty="0">
                  <a:solidFill>
                    <a:srgbClr val="008E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Complex Operations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EDF77B-B12D-4367-9F63-FBB810D418E0}"/>
                </a:ext>
              </a:extLst>
            </p:cNvPr>
            <p:cNvSpPr txBox="1"/>
            <p:nvPr/>
          </p:nvSpPr>
          <p:spPr>
            <a:xfrm>
              <a:off x="3680314" y="4363569"/>
              <a:ext cx="23273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Analyzed History Data </a:t>
              </a:r>
              <a:r>
                <a:rPr lang="en-I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to </a:t>
              </a:r>
              <a:r>
                <a:rPr lang="en-IN" sz="2000" b="1" dirty="0">
                  <a:solidFill>
                    <a:srgbClr val="008E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Upfront Troubleshooting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43EA61-ED97-4646-BE98-11A9EB4DD723}"/>
                </a:ext>
              </a:extLst>
            </p:cNvPr>
            <p:cNvSpPr txBox="1"/>
            <p:nvPr/>
          </p:nvSpPr>
          <p:spPr>
            <a:xfrm>
              <a:off x="6290565" y="4247457"/>
              <a:ext cx="22077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Correlated Event Analysis </a:t>
              </a:r>
              <a:r>
                <a:rPr lang="en-I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for </a:t>
              </a:r>
              <a:r>
                <a:rPr lang="en-IN" sz="2000" b="1" dirty="0">
                  <a:solidFill>
                    <a:srgbClr val="008E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Proactive Preventions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142524-5241-423D-A4AC-4F836F8800D0}"/>
                </a:ext>
              </a:extLst>
            </p:cNvPr>
            <p:cNvSpPr txBox="1"/>
            <p:nvPr/>
          </p:nvSpPr>
          <p:spPr>
            <a:xfrm>
              <a:off x="8852337" y="4247457"/>
              <a:ext cx="22077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Anytime Anywhere Access </a:t>
              </a:r>
              <a:r>
                <a:rPr lang="en-I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to </a:t>
              </a:r>
              <a:r>
                <a:rPr lang="en-IN" sz="2000" b="1" dirty="0">
                  <a:solidFill>
                    <a:srgbClr val="008E4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Higher Adoption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26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617FC-AEE6-42B9-AB4B-C8ECB8D75B77}"/>
              </a:ext>
            </a:extLst>
          </p:cNvPr>
          <p:cNvSpPr txBox="1"/>
          <p:nvPr/>
        </p:nvSpPr>
        <p:spPr>
          <a:xfrm>
            <a:off x="6096000" y="2775857"/>
            <a:ext cx="507382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solidFill>
                  <a:srgbClr val="86F7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Deep Dive</a:t>
            </a:r>
          </a:p>
          <a:p>
            <a:pPr algn="ctr"/>
            <a:r>
              <a:rPr lang="en-US" sz="7200" b="1" dirty="0">
                <a:solidFill>
                  <a:srgbClr val="86F7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Conceptual</a:t>
            </a:r>
          </a:p>
        </p:txBody>
      </p:sp>
    </p:spTree>
    <p:extLst>
      <p:ext uri="{BB962C8B-B14F-4D97-AF65-F5344CB8AC3E}">
        <p14:creationId xmlns:p14="http://schemas.microsoft.com/office/powerpoint/2010/main" val="4156443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F7AC89-6530-43C9-8E23-520A9FD7A9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Reference Architecture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Conceptual Building Blocks of the Platform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7C8B5-4BEF-4A05-B125-CE5AAD52D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50" y="907945"/>
            <a:ext cx="8682099" cy="576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6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 Construct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 Functional Platform Constituents 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EFC96-2E9C-4BDE-B185-47C6E7785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3" y="1229741"/>
            <a:ext cx="11065199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14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Feature List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 of Features and Functions included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52DD6-AA72-4B66-850D-FCDA06D99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41" y="1049573"/>
            <a:ext cx="10434881" cy="57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6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E6BA93-26E6-4626-B40B-5BBAE491AEA4}"/>
              </a:ext>
            </a:extLst>
          </p:cNvPr>
          <p:cNvSpPr txBox="1"/>
          <p:nvPr/>
        </p:nvSpPr>
        <p:spPr>
          <a:xfrm>
            <a:off x="239842" y="164892"/>
            <a:ext cx="4241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Contents</a:t>
            </a:r>
            <a:endParaRPr lang="en-US" sz="3200" b="1" dirty="0">
              <a:solidFill>
                <a:srgbClr val="80C4D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1A82FB-CDD5-42C0-ADE7-A0E81FF22F68}"/>
              </a:ext>
            </a:extLst>
          </p:cNvPr>
          <p:cNvGrpSpPr/>
          <p:nvPr/>
        </p:nvGrpSpPr>
        <p:grpSpPr>
          <a:xfrm>
            <a:off x="2006153" y="1250793"/>
            <a:ext cx="4240206" cy="3445725"/>
            <a:chOff x="2006153" y="1250793"/>
            <a:chExt cx="4240206" cy="344572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A1AF426-16C9-4026-9EC9-38A214D53B7D}"/>
                </a:ext>
              </a:extLst>
            </p:cNvPr>
            <p:cNvSpPr/>
            <p:nvPr/>
          </p:nvSpPr>
          <p:spPr>
            <a:xfrm>
              <a:off x="2006153" y="1346479"/>
              <a:ext cx="274320" cy="274320"/>
            </a:xfrm>
            <a:prstGeom prst="ellipse">
              <a:avLst/>
            </a:prstGeom>
            <a:solidFill>
              <a:srgbClr val="2F8C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D22BE38-8946-49AB-9AB9-DB1739BC5AE9}"/>
                </a:ext>
              </a:extLst>
            </p:cNvPr>
            <p:cNvSpPr/>
            <p:nvPr/>
          </p:nvSpPr>
          <p:spPr>
            <a:xfrm>
              <a:off x="2006153" y="1943291"/>
              <a:ext cx="274320" cy="274320"/>
            </a:xfrm>
            <a:prstGeom prst="ellipse">
              <a:avLst/>
            </a:prstGeom>
            <a:solidFill>
              <a:srgbClr val="2F8C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E741DA3-BDC1-41CF-9F4A-83D9AEEC03CB}"/>
                </a:ext>
              </a:extLst>
            </p:cNvPr>
            <p:cNvSpPr/>
            <p:nvPr/>
          </p:nvSpPr>
          <p:spPr>
            <a:xfrm>
              <a:off x="2006153" y="2540103"/>
              <a:ext cx="274320" cy="274320"/>
            </a:xfrm>
            <a:prstGeom prst="ellipse">
              <a:avLst/>
            </a:prstGeom>
            <a:solidFill>
              <a:srgbClr val="2F8C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4753459-EBF4-4F93-9341-47AE78C6C6EA}"/>
                </a:ext>
              </a:extLst>
            </p:cNvPr>
            <p:cNvSpPr/>
            <p:nvPr/>
          </p:nvSpPr>
          <p:spPr>
            <a:xfrm>
              <a:off x="2006153" y="3136915"/>
              <a:ext cx="274320" cy="274320"/>
            </a:xfrm>
            <a:prstGeom prst="ellipse">
              <a:avLst/>
            </a:prstGeom>
            <a:solidFill>
              <a:srgbClr val="2F8C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F4FF5A6-D219-47E9-B24C-877C98B825F4}"/>
                </a:ext>
              </a:extLst>
            </p:cNvPr>
            <p:cNvSpPr/>
            <p:nvPr/>
          </p:nvSpPr>
          <p:spPr>
            <a:xfrm>
              <a:off x="2006153" y="3733727"/>
              <a:ext cx="274320" cy="274320"/>
            </a:xfrm>
            <a:prstGeom prst="ellipse">
              <a:avLst/>
            </a:prstGeom>
            <a:gradFill flip="none" rotWithShape="1">
              <a:gsLst>
                <a:gs pos="0">
                  <a:srgbClr val="2F8CAD"/>
                </a:gs>
                <a:gs pos="24000">
                  <a:srgbClr val="80C4DC"/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D72A98-A0EE-4541-8ACA-99ED678E326E}"/>
                </a:ext>
              </a:extLst>
            </p:cNvPr>
            <p:cNvSpPr/>
            <p:nvPr/>
          </p:nvSpPr>
          <p:spPr>
            <a:xfrm>
              <a:off x="2006153" y="4330539"/>
              <a:ext cx="274320" cy="27432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FDE576-7E12-47EE-BAEA-A1456DB5A53C}"/>
                </a:ext>
              </a:extLst>
            </p:cNvPr>
            <p:cNvSpPr txBox="1"/>
            <p:nvPr/>
          </p:nvSpPr>
          <p:spPr>
            <a:xfrm>
              <a:off x="2522138" y="1250793"/>
              <a:ext cx="13263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Context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A4B441-ACAF-447B-BE47-832338D5B0A5}"/>
                </a:ext>
              </a:extLst>
            </p:cNvPr>
            <p:cNvSpPr txBox="1"/>
            <p:nvPr/>
          </p:nvSpPr>
          <p:spPr>
            <a:xfrm>
              <a:off x="2522138" y="1847605"/>
              <a:ext cx="15501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Overview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AAE03-AC34-4902-8A17-13C420CB5C8C}"/>
                </a:ext>
              </a:extLst>
            </p:cNvPr>
            <p:cNvSpPr txBox="1"/>
            <p:nvPr/>
          </p:nvSpPr>
          <p:spPr>
            <a:xfrm>
              <a:off x="2522138" y="2444417"/>
              <a:ext cx="16676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Deep Dive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A245B8-24EE-4D66-9CB8-F73EBEF926A4}"/>
                </a:ext>
              </a:extLst>
            </p:cNvPr>
            <p:cNvSpPr txBox="1"/>
            <p:nvPr/>
          </p:nvSpPr>
          <p:spPr>
            <a:xfrm>
              <a:off x="2522138" y="3041229"/>
              <a:ext cx="1362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Services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B54FC8-76AE-4C7D-8FEF-FE0DF566F684}"/>
                </a:ext>
              </a:extLst>
            </p:cNvPr>
            <p:cNvSpPr txBox="1"/>
            <p:nvPr/>
          </p:nvSpPr>
          <p:spPr>
            <a:xfrm>
              <a:off x="2522138" y="3638041"/>
              <a:ext cx="17796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Operations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908813-683E-477C-9DAA-B612EA990675}"/>
                </a:ext>
              </a:extLst>
            </p:cNvPr>
            <p:cNvSpPr txBox="1"/>
            <p:nvPr/>
          </p:nvSpPr>
          <p:spPr>
            <a:xfrm>
              <a:off x="2522138" y="4234853"/>
              <a:ext cx="23442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Success Stories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9F66F730-951C-433D-9001-D7B59BC053F7}"/>
                </a:ext>
              </a:extLst>
            </p:cNvPr>
            <p:cNvSpPr/>
            <p:nvPr/>
          </p:nvSpPr>
          <p:spPr>
            <a:xfrm flipH="1">
              <a:off x="4301792" y="2362179"/>
              <a:ext cx="154324" cy="64008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64844D-D026-4F0C-B04A-11E7D294075E}"/>
                </a:ext>
              </a:extLst>
            </p:cNvPr>
            <p:cNvSpPr txBox="1"/>
            <p:nvPr/>
          </p:nvSpPr>
          <p:spPr>
            <a:xfrm>
              <a:off x="4456116" y="2771426"/>
              <a:ext cx="1513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Technical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FA9DCF-6584-4D7C-871A-B334618AF529}"/>
                </a:ext>
              </a:extLst>
            </p:cNvPr>
            <p:cNvSpPr txBox="1"/>
            <p:nvPr/>
          </p:nvSpPr>
          <p:spPr>
            <a:xfrm>
              <a:off x="4431439" y="2105137"/>
              <a:ext cx="18149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Conceptual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167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Avatars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Pre-built Full Functional Industry agnostic Intelligent Business Utilities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4C26B1-D2DF-46D0-9148-FD885D6B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9187" y="1007210"/>
            <a:ext cx="14101187" cy="58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63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Industry Avatars 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Pre-built Reusable Industry specific Intelligence Factory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1EBC8B-D869-4775-A349-212411951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1" y="1588562"/>
            <a:ext cx="12071126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3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617FC-AEE6-42B9-AB4B-C8ECB8D75B77}"/>
              </a:ext>
            </a:extLst>
          </p:cNvPr>
          <p:cNvSpPr txBox="1"/>
          <p:nvPr/>
        </p:nvSpPr>
        <p:spPr>
          <a:xfrm>
            <a:off x="6550260" y="2775857"/>
            <a:ext cx="416530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solidFill>
                  <a:srgbClr val="86F7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Deep Dive</a:t>
            </a:r>
          </a:p>
          <a:p>
            <a:pPr algn="ctr"/>
            <a:r>
              <a:rPr lang="en-US" sz="7200" b="1" dirty="0">
                <a:solidFill>
                  <a:srgbClr val="86F7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Technical</a:t>
            </a:r>
          </a:p>
        </p:txBody>
      </p:sp>
    </p:spTree>
    <p:extLst>
      <p:ext uri="{BB962C8B-B14F-4D97-AF65-F5344CB8AC3E}">
        <p14:creationId xmlns:p14="http://schemas.microsoft.com/office/powerpoint/2010/main" val="938113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A4B6B8-C756-4421-B755-250CF767E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84" y="963801"/>
            <a:ext cx="10096431" cy="5839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5B95C8-D854-4E21-98B5-9E676666D201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 Touchpoints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Assembly of Technology Elements for overall Build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70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A89BAC-2E02-4B22-9E81-9C683B29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76" y="1020680"/>
            <a:ext cx="9833248" cy="56724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03F4C-B270-4F8F-BEB2-D4C4C7A1C8AE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Technical Architecture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Interwoven Organization of various Technical Component</a:t>
            </a:r>
          </a:p>
        </p:txBody>
      </p:sp>
    </p:spTree>
    <p:extLst>
      <p:ext uri="{BB962C8B-B14F-4D97-AF65-F5344CB8AC3E}">
        <p14:creationId xmlns:p14="http://schemas.microsoft.com/office/powerpoint/2010/main" val="862488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617FC-AEE6-42B9-AB4B-C8ECB8D75B77}"/>
              </a:ext>
            </a:extLst>
          </p:cNvPr>
          <p:cNvSpPr txBox="1"/>
          <p:nvPr/>
        </p:nvSpPr>
        <p:spPr>
          <a:xfrm>
            <a:off x="6812078" y="3082007"/>
            <a:ext cx="3717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86F7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521430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Service Portfolio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Service Tracks offered under ADAz.IA Umbrella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FCDCFFA-2E8A-4D0E-98CC-24A6EE8BF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3" y="1281453"/>
            <a:ext cx="5645385" cy="493818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B57F444-3B93-437C-BD71-8777947F6D10}"/>
              </a:ext>
            </a:extLst>
          </p:cNvPr>
          <p:cNvSpPr/>
          <p:nvPr/>
        </p:nvSpPr>
        <p:spPr>
          <a:xfrm>
            <a:off x="1305133" y="1233781"/>
            <a:ext cx="29492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Advisory Services</a:t>
            </a:r>
            <a:endParaRPr lang="en-IN" sz="2600" dirty="0">
              <a:solidFill>
                <a:srgbClr val="00206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0CB01E-B6C5-4B5A-9A02-1E35D899FDAD}"/>
              </a:ext>
            </a:extLst>
          </p:cNvPr>
          <p:cNvSpPr/>
          <p:nvPr/>
        </p:nvSpPr>
        <p:spPr>
          <a:xfrm>
            <a:off x="1305133" y="2494106"/>
            <a:ext cx="40788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Implementation Services</a:t>
            </a:r>
            <a:endParaRPr lang="en-IN" sz="2600" dirty="0">
              <a:solidFill>
                <a:srgbClr val="00206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4411C9-4298-4DA9-A18E-425ED31E3B32}"/>
              </a:ext>
            </a:extLst>
          </p:cNvPr>
          <p:cNvSpPr/>
          <p:nvPr/>
        </p:nvSpPr>
        <p:spPr>
          <a:xfrm>
            <a:off x="1305133" y="3750547"/>
            <a:ext cx="28349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Services</a:t>
            </a:r>
            <a:endParaRPr lang="en-IN" sz="2600" dirty="0">
              <a:solidFill>
                <a:srgbClr val="00206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0A2FE3-888E-4DE4-96D6-6F7D8F0110D1}"/>
              </a:ext>
            </a:extLst>
          </p:cNvPr>
          <p:cNvSpPr/>
          <p:nvPr/>
        </p:nvSpPr>
        <p:spPr>
          <a:xfrm>
            <a:off x="1305133" y="1655341"/>
            <a:ext cx="4693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Strategic Guidance Plan &amp; Design Enterprise Program around Intelligent Business Conversation</a:t>
            </a:r>
            <a:endParaRPr lang="en-IN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5DD300-CBFF-414A-B908-A4FBE150F988}"/>
              </a:ext>
            </a:extLst>
          </p:cNvPr>
          <p:cNvSpPr/>
          <p:nvPr/>
        </p:nvSpPr>
        <p:spPr>
          <a:xfrm>
            <a:off x="1305133" y="2915666"/>
            <a:ext cx="4291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Phased Optimal Execution of Intelligence Business Conversation Ecosystem </a:t>
            </a:r>
            <a:endParaRPr lang="en-IN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B05E2D-8E0F-48B7-BDC6-9D289EC10345}"/>
              </a:ext>
            </a:extLst>
          </p:cNvPr>
          <p:cNvSpPr/>
          <p:nvPr/>
        </p:nvSpPr>
        <p:spPr>
          <a:xfrm>
            <a:off x="1305133" y="4175991"/>
            <a:ext cx="3206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Ongoing Execution of Troubleshooting and Continuous Improvement Needs</a:t>
            </a:r>
            <a:endParaRPr lang="en-IN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587E2C-3E35-4008-86C0-9E748E486ABC}"/>
              </a:ext>
            </a:extLst>
          </p:cNvPr>
          <p:cNvSpPr/>
          <p:nvPr/>
        </p:nvSpPr>
        <p:spPr>
          <a:xfrm>
            <a:off x="7068202" y="1281453"/>
            <a:ext cx="381866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ADAz.IA</a:t>
            </a:r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 driven Intelligent Business Conversation Ecosystem Implementation actions are categorized across various </a:t>
            </a:r>
            <a:r>
              <a:rPr lang="en-IN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Service Buckets</a:t>
            </a:r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 for optimal and fast availability of the service components served by right subject matter experts in that area. </a:t>
            </a:r>
          </a:p>
          <a:p>
            <a:endParaRPr lang="en-IN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Ideally these service components in the portfolio have an ideal </a:t>
            </a:r>
            <a:r>
              <a:rPr lang="en-IN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sequence of execution</a:t>
            </a:r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. However, that can be </a:t>
            </a:r>
            <a:r>
              <a:rPr lang="en-IN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customized</a:t>
            </a:r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 to acceptable extent based on the enterprise needs. </a:t>
            </a:r>
          </a:p>
          <a:p>
            <a:endParaRPr lang="en-IN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All these Service Components are </a:t>
            </a:r>
            <a:r>
              <a:rPr lang="en-IN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Optional</a:t>
            </a:r>
            <a:r>
              <a:rPr lang="en-IN" sz="1600" dirty="0">
                <a:latin typeface="Segoe UI" panose="020B0502040204020203" pitchFamily="34" charset="0"/>
                <a:cs typeface="Segoe UI" panose="020B0502040204020203" pitchFamily="34" charset="0"/>
              </a:rPr>
              <a:t> i.e. enterprise can pick any or all of these based on their need. 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094644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617FC-AEE6-42B9-AB4B-C8ECB8D75B77}"/>
              </a:ext>
            </a:extLst>
          </p:cNvPr>
          <p:cNvSpPr txBox="1"/>
          <p:nvPr/>
        </p:nvSpPr>
        <p:spPr>
          <a:xfrm>
            <a:off x="6185371" y="3082007"/>
            <a:ext cx="4971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86F7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359086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Execution Model 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Typical Approach followed in ADAz.IA based Implementation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B758A-287A-43B6-94DB-009A1B441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9" y="1097872"/>
            <a:ext cx="10652875" cy="535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01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Timeframe View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Typical Timeframe Guidance for Execution of ADAz.IA based Implementation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AC189-08CE-4D49-B11F-B3C10B6D3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3" y="1139753"/>
            <a:ext cx="10742807" cy="531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9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617FC-AEE6-42B9-AB4B-C8ECB8D75B77}"/>
              </a:ext>
            </a:extLst>
          </p:cNvPr>
          <p:cNvSpPr txBox="1"/>
          <p:nvPr/>
        </p:nvSpPr>
        <p:spPr>
          <a:xfrm>
            <a:off x="6843798" y="3112152"/>
            <a:ext cx="3606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6F7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3669693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Implementation Pre-requisites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Expected elements of Hardware, Software, Services etc. from Enterprise for Rollout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5B4796-8FF8-4C80-8DB9-0AF385D6E014}"/>
              </a:ext>
            </a:extLst>
          </p:cNvPr>
          <p:cNvSpPr txBox="1"/>
          <p:nvPr/>
        </p:nvSpPr>
        <p:spPr>
          <a:xfrm>
            <a:off x="481484" y="1932210"/>
            <a:ext cx="44221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anose="05000000000000000000" pitchFamily="2" charset="2"/>
              <a:buChar char="q"/>
            </a:pPr>
            <a:r>
              <a:rPr lang="en-IN" sz="1400" dirty="0">
                <a:latin typeface="Segoe UI" panose="020B0502040204020203" pitchFamily="34" charset="0"/>
                <a:cs typeface="Segoe UI" panose="020B0502040204020203" pitchFamily="34" charset="0"/>
              </a:rPr>
              <a:t>Identification of </a:t>
            </a:r>
            <a:r>
              <a:rPr lang="en-IN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Stakeholders </a:t>
            </a:r>
            <a:r>
              <a:rPr lang="en-IN" sz="1400" dirty="0">
                <a:latin typeface="Segoe UI" panose="020B0502040204020203" pitchFamily="34" charset="0"/>
                <a:cs typeface="Segoe UI" panose="020B0502040204020203" pitchFamily="34" charset="0"/>
              </a:rPr>
              <a:t>who can provide the Use Cases to take to Intelligent CUI System</a:t>
            </a:r>
          </a:p>
          <a:p>
            <a:pPr marL="273050" indent="-273050">
              <a:buFont typeface="Wingdings" panose="05000000000000000000" pitchFamily="2" charset="2"/>
              <a:buChar char="q"/>
            </a:pPr>
            <a:endParaRPr lang="en-IN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3050" indent="-273050">
              <a:buFont typeface="Wingdings" panose="05000000000000000000" pitchFamily="2" charset="2"/>
              <a:buChar char="q"/>
            </a:pPr>
            <a:r>
              <a:rPr lang="en-IN" sz="1400" dirty="0">
                <a:latin typeface="Segoe UI" panose="020B0502040204020203" pitchFamily="34" charset="0"/>
                <a:cs typeface="Segoe UI" panose="020B0502040204020203" pitchFamily="34" charset="0"/>
              </a:rPr>
              <a:t>Getting the Intelligent CUI Ecosystem </a:t>
            </a:r>
            <a:r>
              <a:rPr lang="en-IN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Roadmap</a:t>
            </a:r>
            <a:r>
              <a:rPr lang="en-IN" sz="1400" dirty="0">
                <a:latin typeface="Segoe UI" panose="020B0502040204020203" pitchFamily="34" charset="0"/>
                <a:cs typeface="Segoe UI" panose="020B0502040204020203" pitchFamily="34" charset="0"/>
              </a:rPr>
              <a:t> defined based on Business Priority of the identified Use Cases, </a:t>
            </a:r>
            <a:r>
              <a:rPr lang="en-IN" sz="1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not defined HCL can help during the initial Due Diligence </a:t>
            </a:r>
          </a:p>
          <a:p>
            <a:pPr marL="273050" indent="-273050">
              <a:buFont typeface="Wingdings" panose="05000000000000000000" pitchFamily="2" charset="2"/>
              <a:buChar char="q"/>
            </a:pPr>
            <a:endParaRPr lang="en-IN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3050" indent="-273050">
              <a:buFont typeface="Wingdings" panose="05000000000000000000" pitchFamily="2" charset="2"/>
              <a:buChar char="q"/>
            </a:pPr>
            <a:r>
              <a:rPr lang="en-IN" sz="1400" dirty="0">
                <a:latin typeface="Segoe UI" panose="020B0502040204020203" pitchFamily="34" charset="0"/>
                <a:cs typeface="Segoe UI" panose="020B0502040204020203" pitchFamily="34" charset="0"/>
              </a:rPr>
              <a:t>Availability of </a:t>
            </a:r>
            <a:r>
              <a:rPr lang="en-IN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SPOC </a:t>
            </a:r>
            <a:r>
              <a:rPr lang="en-IN" sz="1400" dirty="0">
                <a:latin typeface="Segoe UI" panose="020B0502040204020203" pitchFamily="34" charset="0"/>
                <a:cs typeface="Segoe UI" panose="020B0502040204020203" pitchFamily="34" charset="0"/>
              </a:rPr>
              <a:t>from Identified Stakeholders from Customer side during entire Program </a:t>
            </a:r>
          </a:p>
          <a:p>
            <a:pPr marL="273050" indent="-273050">
              <a:buFont typeface="Wingdings" panose="05000000000000000000" pitchFamily="2" charset="2"/>
              <a:buChar char="q"/>
            </a:pPr>
            <a:endParaRPr lang="en-IN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3050" indent="-273050">
              <a:buFont typeface="Wingdings" panose="05000000000000000000" pitchFamily="2" charset="2"/>
              <a:buChar char="q"/>
            </a:pPr>
            <a:r>
              <a:rPr lang="en-IN" sz="1400" dirty="0">
                <a:latin typeface="Segoe UI" panose="020B0502040204020203" pitchFamily="34" charset="0"/>
                <a:cs typeface="Segoe UI" panose="020B0502040204020203" pitchFamily="34" charset="0"/>
              </a:rPr>
              <a:t>Enabling </a:t>
            </a:r>
            <a:r>
              <a:rPr lang="en-IN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</a:t>
            </a:r>
            <a:r>
              <a:rPr lang="en-IN" sz="1400" dirty="0">
                <a:latin typeface="Segoe UI" panose="020B0502040204020203" pitchFamily="34" charset="0"/>
                <a:cs typeface="Segoe UI" panose="020B0502040204020203" pitchFamily="34" charset="0"/>
              </a:rPr>
              <a:t> to HCL’s ADAz.IA Team to necessary Cloud Resources like Destination Resource Groups, Full Control Service Account in LDAP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F93D3-E2F3-4350-8E8D-012F21E16F17}"/>
              </a:ext>
            </a:extLst>
          </p:cNvPr>
          <p:cNvSpPr txBox="1"/>
          <p:nvPr/>
        </p:nvSpPr>
        <p:spPr>
          <a:xfrm>
            <a:off x="481484" y="1411576"/>
            <a:ext cx="399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>
                <a:latin typeface="Segoe UI" panose="020B0502040204020203" pitchFamily="34" charset="0"/>
                <a:cs typeface="Segoe UI" panose="020B0502040204020203" pitchFamily="34" charset="0"/>
              </a:rPr>
              <a:t>Business &amp; Operational Readiness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88F45-B3D7-4F0F-8BD3-F1C62800E686}"/>
              </a:ext>
            </a:extLst>
          </p:cNvPr>
          <p:cNvSpPr txBox="1"/>
          <p:nvPr/>
        </p:nvSpPr>
        <p:spPr>
          <a:xfrm>
            <a:off x="5108461" y="1414503"/>
            <a:ext cx="353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>
                <a:latin typeface="Segoe UI" panose="020B0502040204020203" pitchFamily="34" charset="0"/>
                <a:cs typeface="Segoe UI" panose="020B0502040204020203" pitchFamily="34" charset="0"/>
              </a:rPr>
              <a:t>Technological Readiness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5C76B-F962-42AA-A3A3-62DD71C0E51B}"/>
              </a:ext>
            </a:extLst>
          </p:cNvPr>
          <p:cNvSpPr txBox="1"/>
          <p:nvPr/>
        </p:nvSpPr>
        <p:spPr>
          <a:xfrm>
            <a:off x="5108461" y="1935138"/>
            <a:ext cx="57047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anose="05000000000000000000" pitchFamily="2" charset="2"/>
              <a:buChar char="q"/>
            </a:pPr>
            <a:r>
              <a:rPr lang="en-IN" sz="1400" dirty="0">
                <a:latin typeface="Segoe UI" panose="020B0502040204020203" pitchFamily="34" charset="0"/>
                <a:cs typeface="Segoe UI" panose="020B0502040204020203" pitchFamily="34" charset="0"/>
              </a:rPr>
              <a:t>Arrangement of at least one </a:t>
            </a:r>
            <a:r>
              <a:rPr lang="en-IN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Cloud Subscription </a:t>
            </a:r>
            <a:r>
              <a:rPr lang="en-IN" sz="1400" dirty="0">
                <a:latin typeface="Segoe UI" panose="020B0502040204020203" pitchFamily="34" charset="0"/>
                <a:cs typeface="Segoe UI" panose="020B0502040204020203" pitchFamily="34" charset="0"/>
              </a:rPr>
              <a:t>available with relevant PaaS elements (Storage, AI, ML, CUI, Database, Web Publisher for Site-Service-Job, ) activated, in case of different technology alignment which are also supported by ADAz.IA this has to be applicable for </a:t>
            </a:r>
            <a:r>
              <a:rPr lang="en-IN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respective Cloud (e.g. AWS, Bluemix, Google etc.) Subscription</a:t>
            </a:r>
          </a:p>
          <a:p>
            <a:pPr marL="273050" indent="-273050">
              <a:buFont typeface="Wingdings" panose="05000000000000000000" pitchFamily="2" charset="2"/>
              <a:buChar char="q"/>
            </a:pPr>
            <a:endParaRPr lang="en-IN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3050" indent="-273050">
              <a:buFont typeface="Wingdings" panose="05000000000000000000" pitchFamily="2" charset="2"/>
              <a:buChar char="q"/>
            </a:pPr>
            <a:r>
              <a:rPr lang="en-IN" sz="1400" dirty="0">
                <a:latin typeface="Segoe UI" panose="020B0502040204020203" pitchFamily="34" charset="0"/>
                <a:cs typeface="Segoe UI" panose="020B0502040204020203" pitchFamily="34" charset="0"/>
              </a:rPr>
              <a:t>All the Backend system with which the </a:t>
            </a:r>
            <a:r>
              <a:rPr lang="en-IN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Integration</a:t>
            </a:r>
            <a:r>
              <a:rPr lang="en-IN" sz="1400" dirty="0">
                <a:latin typeface="Segoe UI" panose="020B0502040204020203" pitchFamily="34" charset="0"/>
                <a:cs typeface="Segoe UI" panose="020B0502040204020203" pitchFamily="34" charset="0"/>
              </a:rPr>
              <a:t> is required from Intelligent CUI system (e.g. ERP, CRM, Databases, Big Data and Analytics interfaces, Content Repositories etc.) should be available with REST based interface exchanging information / data / content over JSON format</a:t>
            </a:r>
          </a:p>
          <a:p>
            <a:pPr marL="273050" indent="-273050">
              <a:buFont typeface="Wingdings" panose="05000000000000000000" pitchFamily="2" charset="2"/>
              <a:buChar char="q"/>
            </a:pPr>
            <a:endParaRPr lang="en-IN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3050" indent="-273050">
              <a:buFont typeface="Wingdings" panose="05000000000000000000" pitchFamily="2" charset="2"/>
              <a:buChar char="q"/>
            </a:pPr>
            <a:endParaRPr lang="en-IN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90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ADAz.IA Team Roles &amp; Responsibilities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Typical Role &amp; Responsibility Definition for HCL SMEs in Implementation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FA3136-6FF9-4048-BB7F-3B20245F2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7" y="1048206"/>
            <a:ext cx="10809145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3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ADAz.IA Ongoing Support Dynamics 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Typical Post Production Engagement Model 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4AFFB-2063-4D8B-8CBD-FA4379140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0" y="1925193"/>
            <a:ext cx="11309060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37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Platform Performance Metrics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 of ADAz.IA as a Platform in terms of quantitative parameters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0E82F-1309-4427-88F7-27761ADBA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2" y="1056109"/>
            <a:ext cx="8858256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39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Pricing Approach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ADAz.IA based Implementation is Priced 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A8B4E3-A989-4AF0-B7BD-53033E46A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146865"/>
              </p:ext>
            </p:extLst>
          </p:nvPr>
        </p:nvGraphicFramePr>
        <p:xfrm>
          <a:off x="1467676" y="1195081"/>
          <a:ext cx="8995392" cy="3581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5034">
                  <a:extLst>
                    <a:ext uri="{9D8B030D-6E8A-4147-A177-3AD203B41FA5}">
                      <a16:colId xmlns:a16="http://schemas.microsoft.com/office/drawing/2014/main" val="386555976"/>
                    </a:ext>
                  </a:extLst>
                </a:gridCol>
                <a:gridCol w="1419367">
                  <a:extLst>
                    <a:ext uri="{9D8B030D-6E8A-4147-A177-3AD203B41FA5}">
                      <a16:colId xmlns:a16="http://schemas.microsoft.com/office/drawing/2014/main" val="3300648205"/>
                    </a:ext>
                  </a:extLst>
                </a:gridCol>
                <a:gridCol w="4094328">
                  <a:extLst>
                    <a:ext uri="{9D8B030D-6E8A-4147-A177-3AD203B41FA5}">
                      <a16:colId xmlns:a16="http://schemas.microsoft.com/office/drawing/2014/main" val="3065733949"/>
                    </a:ext>
                  </a:extLst>
                </a:gridCol>
                <a:gridCol w="1446663">
                  <a:extLst>
                    <a:ext uri="{9D8B030D-6E8A-4147-A177-3AD203B41FA5}">
                      <a16:colId xmlns:a16="http://schemas.microsoft.com/office/drawing/2014/main" val="238353804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Execution Stages</a:t>
                      </a:r>
                      <a:endParaRPr lang="en-IN" sz="24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6E84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640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Strategic Advisory</a:t>
                      </a:r>
                    </a:p>
                  </a:txBody>
                  <a:tcPr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Pilot Stage</a:t>
                      </a:r>
                    </a:p>
                  </a:txBody>
                  <a:tcPr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MVP Execution</a:t>
                      </a:r>
                    </a:p>
                  </a:txBody>
                  <a:tcPr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Support</a:t>
                      </a:r>
                    </a:p>
                  </a:txBody>
                  <a:tcPr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40166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Platform Price</a:t>
                      </a: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A4B2C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40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Not Applicable</a:t>
                      </a:r>
                    </a:p>
                  </a:txBody>
                  <a:tcPr anchor="ctr">
                    <a:solidFill>
                      <a:srgbClr val="D6DC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Perpetual Price of </a:t>
                      </a:r>
                      <a:r>
                        <a:rPr lang="en-IN" sz="1200" b="1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US$ 40K </a:t>
                      </a:r>
                      <a:r>
                        <a:rPr lang="en-IN" sz="12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for ADAz.IA Foundation Executables [no codebase]</a:t>
                      </a:r>
                    </a:p>
                    <a:p>
                      <a:pPr algn="ctr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as per DNA Catalog </a:t>
                      </a:r>
                      <a:r>
                        <a:rPr lang="en-IN" sz="1200" i="1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subject to revision case to case basis</a:t>
                      </a:r>
                    </a:p>
                  </a:txBody>
                  <a:tcPr anchor="ctr"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No OPEX for ADAz.IA</a:t>
                      </a:r>
                    </a:p>
                  </a:txBody>
                  <a:tcPr anchor="ctr"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96399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IN" sz="1800" b="1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Service Price</a:t>
                      </a:r>
                      <a:endParaRPr lang="en-IN" sz="16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A4B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596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Time &amp; Material </a:t>
                      </a:r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basis depending on the Duration planned and Resource deployed as required for the Advisory Scope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Fixed Price </a:t>
                      </a:r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basis as estimated based on Features spread and Use Case Complexity Level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Option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Fixed Price </a:t>
                      </a:r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basis as estimated based on Features spread and Use Case Complexity Level</a:t>
                      </a:r>
                    </a:p>
                    <a:p>
                      <a:pPr algn="ctr"/>
                      <a:endParaRPr lang="en-IN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Option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Outcome driven Price </a:t>
                      </a:r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basis where definition of </a:t>
                      </a:r>
                      <a:r>
                        <a:rPr lang="en-IN" sz="1200" i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Outcome </a:t>
                      </a:r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is defined during contractual agreement between HCL and customer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Time &amp; Material </a:t>
                      </a:r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basis depending on Core and Flexi Loading planned for the scoped Support and Maintenance Activities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94778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C3278DF-8857-49BF-86C0-ABFBA075609B}"/>
              </a:ext>
            </a:extLst>
          </p:cNvPr>
          <p:cNvGrpSpPr/>
          <p:nvPr/>
        </p:nvGrpSpPr>
        <p:grpSpPr>
          <a:xfrm>
            <a:off x="1490716" y="4961388"/>
            <a:ext cx="9050004" cy="1565202"/>
            <a:chOff x="1490716" y="4961388"/>
            <a:chExt cx="9050004" cy="1565202"/>
          </a:xfrm>
        </p:grpSpPr>
        <p:pic>
          <p:nvPicPr>
            <p:cNvPr id="4" name="Picture 2" descr="https://encrypted-tbn0.gstatic.com/images?q=tbn:ANd9GcQ93uXYfAaMjN_huzWTyliNrEBHWzK2tDp3BC9wwK3nBz1YnNvB">
              <a:extLst>
                <a:ext uri="{FF2B5EF4-FFF2-40B4-BE49-F238E27FC236}">
                  <a16:creationId xmlns:a16="http://schemas.microsoft.com/office/drawing/2014/main" id="{F9DD9074-1173-4BA2-9782-C5F48207A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716" y="5018485"/>
              <a:ext cx="918025" cy="91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www.scapromotions.com/wp-content/uploads/2014/10/sca-fixed-fee-over-redemption-icon.jpg">
              <a:extLst>
                <a:ext uri="{FF2B5EF4-FFF2-40B4-BE49-F238E27FC236}">
                  <a16:creationId xmlns:a16="http://schemas.microsoft.com/office/drawing/2014/main" id="{90A4EBCF-DA32-4698-941F-332CDC539A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3" t="5658" r="14442" b="7236"/>
            <a:stretch/>
          </p:blipFill>
          <p:spPr bwMode="auto">
            <a:xfrm>
              <a:off x="4624587" y="4961388"/>
              <a:ext cx="837742" cy="1032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s://payorsolutions.cvshealth.com/sites/default/files/cvs-health-payor-solutions-aligning-drug-prices-with-value-main-image_0.png">
              <a:extLst>
                <a:ext uri="{FF2B5EF4-FFF2-40B4-BE49-F238E27FC236}">
                  <a16:creationId xmlns:a16="http://schemas.microsoft.com/office/drawing/2014/main" id="{77540C59-0654-4215-A9D6-D822BE4BA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348" y="5018485"/>
              <a:ext cx="883967" cy="883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F78808-37E5-4569-9053-A42557CF02C8}"/>
                </a:ext>
              </a:extLst>
            </p:cNvPr>
            <p:cNvSpPr/>
            <p:nvPr/>
          </p:nvSpPr>
          <p:spPr>
            <a:xfrm>
              <a:off x="2473062" y="5018485"/>
              <a:ext cx="191418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Time &amp; Material Model</a:t>
              </a:r>
            </a:p>
            <a:p>
              <a:endParaRPr lang="en-IN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IN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Pricing is done based on agreed upon Rate Card which contains hourly / daily rates in respective currency for the Roles required for the exercise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2D578A-668D-4499-B172-E164B6A1E513}"/>
                </a:ext>
              </a:extLst>
            </p:cNvPr>
            <p:cNvSpPr/>
            <p:nvPr/>
          </p:nvSpPr>
          <p:spPr>
            <a:xfrm>
              <a:off x="5498082" y="5018485"/>
              <a:ext cx="1696538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Fixed Price Model</a:t>
              </a:r>
            </a:p>
            <a:p>
              <a:pPr algn="ctr"/>
              <a:endParaRPr lang="en-IN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IN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Pricing is done based on Effort estimated for the entire exercise calculated through proven estimation techniques based on various parameters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338F29-F0FC-407D-A978-8B48B4B72A01}"/>
                </a:ext>
              </a:extLst>
            </p:cNvPr>
            <p:cNvSpPr/>
            <p:nvPr/>
          </p:nvSpPr>
          <p:spPr>
            <a:xfrm>
              <a:off x="8487027" y="5018485"/>
              <a:ext cx="2053693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Outcome driven Model</a:t>
              </a:r>
            </a:p>
            <a:p>
              <a:endParaRPr lang="en-IN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IN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Pricing is done based on Outcome of the exercise which is running on Production, outcome includes no. of transaction, no. of successful use case execution based on agreed upon terms &amp; conditions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4158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Environmental OPEX Projection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Minimum Running Cost on Cloud PaaS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58EC03-96DC-4A2B-8B14-B29C323EB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599094"/>
              </p:ext>
            </p:extLst>
          </p:nvPr>
        </p:nvGraphicFramePr>
        <p:xfrm>
          <a:off x="1414698" y="1053787"/>
          <a:ext cx="8863774" cy="5191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2130">
                  <a:extLst>
                    <a:ext uri="{9D8B030D-6E8A-4147-A177-3AD203B41FA5}">
                      <a16:colId xmlns:a16="http://schemas.microsoft.com/office/drawing/2014/main" val="386555976"/>
                    </a:ext>
                  </a:extLst>
                </a:gridCol>
                <a:gridCol w="2509584">
                  <a:extLst>
                    <a:ext uri="{9D8B030D-6E8A-4147-A177-3AD203B41FA5}">
                      <a16:colId xmlns:a16="http://schemas.microsoft.com/office/drawing/2014/main" val="3300648205"/>
                    </a:ext>
                  </a:extLst>
                </a:gridCol>
                <a:gridCol w="2181288">
                  <a:extLst>
                    <a:ext uri="{9D8B030D-6E8A-4147-A177-3AD203B41FA5}">
                      <a16:colId xmlns:a16="http://schemas.microsoft.com/office/drawing/2014/main" val="3065733949"/>
                    </a:ext>
                  </a:extLst>
                </a:gridCol>
                <a:gridCol w="1140142">
                  <a:extLst>
                    <a:ext uri="{9D8B030D-6E8A-4147-A177-3AD203B41FA5}">
                      <a16:colId xmlns:a16="http://schemas.microsoft.com/office/drawing/2014/main" val="3371820881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38353804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Cloud PaaS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Mapped ADAz.IA Component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rgbClr val="C1F353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Minimal</a:t>
                      </a:r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Cloud Service Plan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Expense 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8984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b="1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b="1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600" b="1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IN₹</a:t>
                      </a:r>
                    </a:p>
                  </a:txBody>
                  <a:tcPr anchor="ctr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US$</a:t>
                      </a:r>
                    </a:p>
                  </a:txBody>
                  <a:tcPr anchor="ctr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1689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Azure App Services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Platform BOT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Shared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290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4.22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947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N" sz="1200" kern="120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Platform Core Web API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Shared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290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4.22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714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N" sz="1200" kern="120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Platform Hosting Web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Shared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290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4.22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6812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N" sz="1200" kern="120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Power Admin Portal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Shared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290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4.22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5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Azure Storage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Storage Account Classic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Shared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420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6.11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3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SQL Azure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Platform Database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Basic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330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4.8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Redis Cache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Platform Cache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Basic [250 MB]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1082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15.73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411732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Azure Cognitive Service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AI Engine – LUIS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Standard S0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100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1.45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5571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en-IN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AI Engine – QnAMaker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Standard S0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661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9.61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1387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en-IN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Azure Search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Standard S0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383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5.57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9181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en-IN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Azure Text Analytics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Standard S0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661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9.61 / month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8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Logic App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Integration Gateway and Recipes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NA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27 / use hour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0.42 / use hour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77813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F32D37B-CD40-493F-97BE-B4EBDBC6E209}"/>
              </a:ext>
            </a:extLst>
          </p:cNvPr>
          <p:cNvSpPr/>
          <p:nvPr/>
        </p:nvSpPr>
        <p:spPr>
          <a:xfrm>
            <a:off x="1414698" y="6348075"/>
            <a:ext cx="84434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Note – Cost Projection shown is for Microsoft Stack based solution, for other stacks like Amazon, Google or IBM this can deduced on demand basis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904599F3-D4D1-4F4C-BF0A-863B20312AA2}"/>
              </a:ext>
            </a:extLst>
          </p:cNvPr>
          <p:cNvSpPr/>
          <p:nvPr/>
        </p:nvSpPr>
        <p:spPr>
          <a:xfrm>
            <a:off x="10278472" y="1785007"/>
            <a:ext cx="363632" cy="4446892"/>
          </a:xfrm>
          <a:prstGeom prst="rightBrac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5041E-A5F4-4175-A25C-2C1BC852FDCE}"/>
              </a:ext>
            </a:extLst>
          </p:cNvPr>
          <p:cNvSpPr/>
          <p:nvPr/>
        </p:nvSpPr>
        <p:spPr>
          <a:xfrm rot="16200000">
            <a:off x="9831435" y="3842929"/>
            <a:ext cx="211628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~ US$ 372 / Instance</a:t>
            </a:r>
            <a:endParaRPr lang="en-IN" sz="1500" b="1" dirty="0"/>
          </a:p>
        </p:txBody>
      </p:sp>
    </p:spTree>
    <p:extLst>
      <p:ext uri="{BB962C8B-B14F-4D97-AF65-F5344CB8AC3E}">
        <p14:creationId xmlns:p14="http://schemas.microsoft.com/office/powerpoint/2010/main" val="4025985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617FC-AEE6-42B9-AB4B-C8ECB8D75B77}"/>
              </a:ext>
            </a:extLst>
          </p:cNvPr>
          <p:cNvSpPr txBox="1"/>
          <p:nvPr/>
        </p:nvSpPr>
        <p:spPr>
          <a:xfrm>
            <a:off x="6521380" y="2549445"/>
            <a:ext cx="42605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86F7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2085294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Experiences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FEA4DB-ADFD-4D0E-975D-6AD62008A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9" y="1245908"/>
            <a:ext cx="9519121" cy="51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85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2F7F6-DE17-46E3-874E-4F9B117500B7}"/>
              </a:ext>
            </a:extLst>
          </p:cNvPr>
          <p:cNvSpPr txBox="1"/>
          <p:nvPr/>
        </p:nvSpPr>
        <p:spPr>
          <a:xfrm>
            <a:off x="6301187" y="3112152"/>
            <a:ext cx="4708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6F7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1617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Usage Pattern Evolution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User Behaviour has been changing for Business Communications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E81CF9-FF1E-4D12-A332-75A2F8152465}"/>
              </a:ext>
            </a:extLst>
          </p:cNvPr>
          <p:cNvGrpSpPr>
            <a:grpSpLocks noChangeAspect="1"/>
          </p:cNvGrpSpPr>
          <p:nvPr/>
        </p:nvGrpSpPr>
        <p:grpSpPr>
          <a:xfrm>
            <a:off x="876000" y="1644804"/>
            <a:ext cx="10440000" cy="3568392"/>
            <a:chOff x="859811" y="2115402"/>
            <a:chExt cx="6987644" cy="23883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1F1055-902A-4F3E-9E82-15AC4DC9A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22" t="32831" r="81148" b="32311"/>
            <a:stretch/>
          </p:blipFill>
          <p:spPr>
            <a:xfrm>
              <a:off x="859811" y="2115402"/>
              <a:ext cx="1692322" cy="2388358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982EE1-4E40-4C3A-A802-3BED594A8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332" t="32831" r="56734" b="32311"/>
            <a:stretch/>
          </p:blipFill>
          <p:spPr>
            <a:xfrm>
              <a:off x="2838733" y="2115402"/>
              <a:ext cx="1460311" cy="2388358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17DAC6-364E-4F72-8E47-7CF150D288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8434" t="32831" r="30524" b="32311"/>
            <a:stretch/>
          </p:blipFill>
          <p:spPr>
            <a:xfrm>
              <a:off x="4585644" y="2115402"/>
              <a:ext cx="1351128" cy="2388358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506F44-56F9-4A18-A74A-A443CE38A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3640" t="32831" r="3087" b="32311"/>
            <a:stretch/>
          </p:blipFill>
          <p:spPr>
            <a:xfrm>
              <a:off x="6223372" y="2115402"/>
              <a:ext cx="1624083" cy="2388358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4982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31EA23-0A60-4530-ACC2-92BC7A51F4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967" y="1261572"/>
            <a:ext cx="10596065" cy="48290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3523C6-8CC1-4520-B9EE-562C3940B5FD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Challenges and Wish List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Pains and Needs Users / Enterprises facing leading to Intelligent Conversations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3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6FBF8A-30F6-4D09-A041-A78BA8AFFD7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Market Trends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Business wants to adopt Intelligent Conversation Interfaces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47871-7173-433B-87E0-8004FED8E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22" b="8950"/>
          <a:stretch/>
        </p:blipFill>
        <p:spPr>
          <a:xfrm>
            <a:off x="464457" y="1905044"/>
            <a:ext cx="5631543" cy="3047912"/>
          </a:xfrm>
          <a:prstGeom prst="rect">
            <a:avLst/>
          </a:prstGeom>
          <a:ln w="28575">
            <a:solidFill>
              <a:srgbClr val="9AABD2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4C8B6C-4DEA-4D3C-8914-34047C955F52}"/>
              </a:ext>
            </a:extLst>
          </p:cNvPr>
          <p:cNvSpPr/>
          <p:nvPr/>
        </p:nvSpPr>
        <p:spPr>
          <a:xfrm>
            <a:off x="348342" y="1392322"/>
            <a:ext cx="4339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47639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Global Trend of CUI Usage over 2017-18</a:t>
            </a:r>
            <a:endParaRPr lang="en-IN" sz="1600" b="1" dirty="0">
              <a:solidFill>
                <a:srgbClr val="47639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02947-1C3D-4E43-8288-491043760502}"/>
              </a:ext>
            </a:extLst>
          </p:cNvPr>
          <p:cNvSpPr txBox="1"/>
          <p:nvPr/>
        </p:nvSpPr>
        <p:spPr>
          <a:xfrm>
            <a:off x="348342" y="6494582"/>
            <a:ext cx="1999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Source    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Facebook IQ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Statista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6" name="Picture 4" descr="https://cdn-images-1.medium.com/max/800/0*YJ1eCrVxvfGCRcyG.">
            <a:extLst>
              <a:ext uri="{FF2B5EF4-FFF2-40B4-BE49-F238E27FC236}">
                <a16:creationId xmlns:a16="http://schemas.microsoft.com/office/drawing/2014/main" id="{9F02ED5A-7F62-48DF-BD80-03BF03388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85" y="1905044"/>
            <a:ext cx="4792353" cy="3047912"/>
          </a:xfrm>
          <a:prstGeom prst="rect">
            <a:avLst/>
          </a:prstGeom>
          <a:ln w="28575">
            <a:solidFill>
              <a:srgbClr val="9AAB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A460CA-2D1E-41D2-96C2-D6C44444BE68}"/>
              </a:ext>
            </a:extLst>
          </p:cNvPr>
          <p:cNvSpPr/>
          <p:nvPr/>
        </p:nvSpPr>
        <p:spPr>
          <a:xfrm>
            <a:off x="6589487" y="1392322"/>
            <a:ext cx="4339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47639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Industry wide CUI Usage Swing</a:t>
            </a:r>
            <a:endParaRPr lang="en-IN" sz="1600" b="1" dirty="0">
              <a:solidFill>
                <a:srgbClr val="47639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9DB4D1-80E5-494E-AF90-93C0921AF5CD}"/>
              </a:ext>
            </a:extLst>
          </p:cNvPr>
          <p:cNvSpPr/>
          <p:nvPr/>
        </p:nvSpPr>
        <p:spPr>
          <a:xfrm>
            <a:off x="2518227" y="168704"/>
            <a:ext cx="1527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of 2</a:t>
            </a:r>
          </a:p>
        </p:txBody>
      </p:sp>
    </p:spTree>
    <p:extLst>
      <p:ext uri="{BB962C8B-B14F-4D97-AF65-F5344CB8AC3E}">
        <p14:creationId xmlns:p14="http://schemas.microsoft.com/office/powerpoint/2010/main" val="399862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6FBF8A-30F6-4D09-A041-A78BA8AFFD7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Market Trends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Business wants to adopt Intelligent Conversation Interfaces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02947-1C3D-4E43-8288-491043760502}"/>
              </a:ext>
            </a:extLst>
          </p:cNvPr>
          <p:cNvSpPr txBox="1"/>
          <p:nvPr/>
        </p:nvSpPr>
        <p:spPr>
          <a:xfrm>
            <a:off x="348342" y="6494582"/>
            <a:ext cx="22156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Source    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Drift Analysis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e-Marketer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9DB4D1-80E5-494E-AF90-93C0921AF5CD}"/>
              </a:ext>
            </a:extLst>
          </p:cNvPr>
          <p:cNvSpPr/>
          <p:nvPr/>
        </p:nvSpPr>
        <p:spPr>
          <a:xfrm>
            <a:off x="2518227" y="168704"/>
            <a:ext cx="1527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of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718B97-7C33-4539-8A02-F583DAEFFC43}"/>
              </a:ext>
            </a:extLst>
          </p:cNvPr>
          <p:cNvSpPr/>
          <p:nvPr/>
        </p:nvSpPr>
        <p:spPr>
          <a:xfrm>
            <a:off x="348342" y="1392322"/>
            <a:ext cx="4339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47639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CUI Adoption across User Generations</a:t>
            </a:r>
            <a:endParaRPr lang="en-IN" sz="1600" b="1" dirty="0">
              <a:solidFill>
                <a:srgbClr val="47639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543898-5B64-4596-B5E9-B6F5A1428319}"/>
              </a:ext>
            </a:extLst>
          </p:cNvPr>
          <p:cNvSpPr/>
          <p:nvPr/>
        </p:nvSpPr>
        <p:spPr>
          <a:xfrm>
            <a:off x="6468906" y="1392322"/>
            <a:ext cx="50074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47639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 Choice Trend for CUI &amp; Allied Technologies</a:t>
            </a:r>
            <a:endParaRPr lang="en-IN" sz="1600" b="1" dirty="0">
              <a:solidFill>
                <a:srgbClr val="47639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61433A-5469-4220-B66A-0C1DBCF28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74" y="1961555"/>
            <a:ext cx="5528856" cy="2934889"/>
          </a:xfrm>
          <a:prstGeom prst="rect">
            <a:avLst/>
          </a:prstGeom>
          <a:ln w="28575">
            <a:solidFill>
              <a:srgbClr val="9AABD2"/>
            </a:solidFill>
          </a:ln>
        </p:spPr>
      </p:pic>
      <p:pic>
        <p:nvPicPr>
          <p:cNvPr id="12" name="Picture 4" descr="https://cdn-images-1.medium.com/max/600/0*CplGDCorFTpBHYez.">
            <a:extLst>
              <a:ext uri="{FF2B5EF4-FFF2-40B4-BE49-F238E27FC236}">
                <a16:creationId xmlns:a16="http://schemas.microsoft.com/office/drawing/2014/main" id="{6B0FFA7F-269D-4A0C-81BF-EB8E4D45C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22606" r="5784" b="21854"/>
          <a:stretch/>
        </p:blipFill>
        <p:spPr bwMode="auto">
          <a:xfrm>
            <a:off x="6589486" y="1961554"/>
            <a:ext cx="5014686" cy="2934889"/>
          </a:xfrm>
          <a:prstGeom prst="rect">
            <a:avLst/>
          </a:prstGeom>
          <a:ln w="28575">
            <a:solidFill>
              <a:srgbClr val="9AAB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56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72290A-9C1B-45E8-A2FC-5E4974C7D766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Analyst View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Point of View on Intelligent Business Conversations by Top Analysts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6AE6AE-6D0A-4A96-A6BF-84C1EFA68D28}"/>
              </a:ext>
            </a:extLst>
          </p:cNvPr>
          <p:cNvSpPr/>
          <p:nvPr/>
        </p:nvSpPr>
        <p:spPr>
          <a:xfrm>
            <a:off x="342793" y="1663179"/>
            <a:ext cx="42888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buFont typeface="Wingdings" panose="05000000000000000000" pitchFamily="2" charset="2"/>
              <a:buChar char="q"/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Global Chatbot Market is expected to exceed a growth rate of CAGR of more than 27%, in BFSI itself CUI market is projected to reach at OS$2,186 million by 2024, growing at a CAGR of 29.7% from 2018 to 2024</a:t>
            </a:r>
          </a:p>
          <a:p>
            <a:pPr marL="261938" indent="-261938">
              <a:buFont typeface="Wingdings" panose="05000000000000000000" pitchFamily="2" charset="2"/>
              <a:buChar char="q"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1938" indent="-261938">
              <a:buFont typeface="Wingdings" panose="05000000000000000000" pitchFamily="2" charset="2"/>
              <a:buChar char="q"/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By 2020 25% of all customer service interactions will be completely handled by AI powered CUI, an increase of 600% from 2017</a:t>
            </a:r>
          </a:p>
          <a:p>
            <a:pPr marL="261938" indent="-261938">
              <a:buFont typeface="Wingdings" panose="05000000000000000000" pitchFamily="2" charset="2"/>
              <a:buChar char="q"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1938" indent="-261938">
              <a:buFont typeface="Wingdings" panose="05000000000000000000" pitchFamily="2" charset="2"/>
              <a:buChar char="q"/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By 2021, early adopter brands that redesign their websites to support visual and voice search will increase digital commerce revenue by 30%</a:t>
            </a:r>
          </a:p>
          <a:p>
            <a:pPr marL="261938" indent="-261938">
              <a:buFont typeface="Wingdings" panose="05000000000000000000" pitchFamily="2" charset="2"/>
              <a:buChar char="q"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1938" indent="-261938">
              <a:buFont typeface="Wingdings" panose="05000000000000000000" pitchFamily="2" charset="2"/>
              <a:buChar char="q"/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Rule-based CUI owns around 85% of the market but their acceptance rate is anticipated to reduce over the forecast timeline, while AI-based chatbots are growing at a CAGR of 53%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pPr marL="261938" indent="-261938">
              <a:buFont typeface="Wingdings" panose="05000000000000000000" pitchFamily="2" charset="2"/>
              <a:buChar char="q"/>
            </a:pPr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1938" indent="-261938">
              <a:buFont typeface="Wingdings" panose="05000000000000000000" pitchFamily="2" charset="2"/>
              <a:buChar char="q"/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Worldwide Spending on Cognitive and Artificial Intelligence Systems Forecast to Reach $77.6 Billion in 2022</a:t>
            </a:r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C4445-3AD0-430D-A9E4-4B9496C0C618}"/>
              </a:ext>
            </a:extLst>
          </p:cNvPr>
          <p:cNvSpPr txBox="1"/>
          <p:nvPr/>
        </p:nvSpPr>
        <p:spPr>
          <a:xfrm>
            <a:off x="342793" y="6154462"/>
            <a:ext cx="42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/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Source    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Forbes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Google Trends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Market Watch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Allied Market Research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Gartner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GM Insights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Grand View Research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Forrester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IDC</a:t>
            </a:r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A80BD-03BB-4814-AE1A-3FB28E0527AC}"/>
              </a:ext>
            </a:extLst>
          </p:cNvPr>
          <p:cNvSpPr/>
          <p:nvPr/>
        </p:nvSpPr>
        <p:spPr>
          <a:xfrm>
            <a:off x="4835489" y="1158997"/>
            <a:ext cx="2960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7639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Global CUI Market by Geography</a:t>
            </a:r>
            <a:endParaRPr lang="en-IN" sz="1400" b="1" dirty="0">
              <a:solidFill>
                <a:srgbClr val="47639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4" descr="Chatbot market by platform">
            <a:extLst>
              <a:ext uri="{FF2B5EF4-FFF2-40B4-BE49-F238E27FC236}">
                <a16:creationId xmlns:a16="http://schemas.microsoft.com/office/drawing/2014/main" id="{EABFBACA-5FB5-4A10-AAED-A49742F28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1715" r="17209"/>
          <a:stretch/>
        </p:blipFill>
        <p:spPr bwMode="auto">
          <a:xfrm>
            <a:off x="8220945" y="1663179"/>
            <a:ext cx="3029858" cy="1994917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DC9E63-8990-4AA0-BDCB-197C7D41B6CD}"/>
              </a:ext>
            </a:extLst>
          </p:cNvPr>
          <p:cNvSpPr/>
          <p:nvPr/>
        </p:nvSpPr>
        <p:spPr>
          <a:xfrm>
            <a:off x="8093946" y="1158997"/>
            <a:ext cx="3156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7639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Global CUI Market by Client Device</a:t>
            </a:r>
            <a:endParaRPr lang="en-IN" sz="1400" b="1" dirty="0">
              <a:solidFill>
                <a:srgbClr val="47639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CA7B0-922E-40FB-8C2C-7407164CFFDE}"/>
              </a:ext>
            </a:extLst>
          </p:cNvPr>
          <p:cNvSpPr/>
          <p:nvPr/>
        </p:nvSpPr>
        <p:spPr>
          <a:xfrm>
            <a:off x="248140" y="1158712"/>
            <a:ext cx="2960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CUI Trends</a:t>
            </a:r>
            <a:endParaRPr lang="en-IN" sz="1400" b="1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165949-1D85-4311-92D7-4C6BD7824702}"/>
              </a:ext>
            </a:extLst>
          </p:cNvPr>
          <p:cNvGrpSpPr/>
          <p:nvPr/>
        </p:nvGrpSpPr>
        <p:grpSpPr>
          <a:xfrm>
            <a:off x="4866159" y="1663180"/>
            <a:ext cx="3056269" cy="1994916"/>
            <a:chOff x="5473526" y="1773712"/>
            <a:chExt cx="3056269" cy="19949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EE43B4-4C11-48DF-B80F-CF8844A1A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18742" y="1773712"/>
              <a:ext cx="3011053" cy="1994916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72C7A0-1737-4518-B372-A8961466A34C}"/>
                </a:ext>
              </a:extLst>
            </p:cNvPr>
            <p:cNvSpPr txBox="1"/>
            <p:nvPr/>
          </p:nvSpPr>
          <p:spPr>
            <a:xfrm>
              <a:off x="5473526" y="3301939"/>
              <a:ext cx="937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South East Asia is the Highest growing Region</a:t>
              </a:r>
            </a:p>
          </p:txBody>
        </p:sp>
      </p:grpSp>
      <p:pic>
        <p:nvPicPr>
          <p:cNvPr id="12" name="Picture 6" descr="Global Chatbot Market">
            <a:extLst>
              <a:ext uri="{FF2B5EF4-FFF2-40B4-BE49-F238E27FC236}">
                <a16:creationId xmlns:a16="http://schemas.microsoft.com/office/drawing/2014/main" id="{A88FCCF6-A423-469D-AE04-096B73911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7" r="7255"/>
          <a:stretch/>
        </p:blipFill>
        <p:spPr bwMode="auto">
          <a:xfrm>
            <a:off x="8220945" y="4308921"/>
            <a:ext cx="2609376" cy="2227083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B55E54-3904-4CA0-B2C1-BB136C8D3713}"/>
              </a:ext>
            </a:extLst>
          </p:cNvPr>
          <p:cNvSpPr/>
          <p:nvPr/>
        </p:nvSpPr>
        <p:spPr>
          <a:xfrm>
            <a:off x="8093946" y="3853537"/>
            <a:ext cx="3156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7639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CUI Interest by Enterprise Profile</a:t>
            </a:r>
            <a:endParaRPr lang="en-IN" sz="1400" b="1" dirty="0">
              <a:solidFill>
                <a:srgbClr val="47639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A3332B-9B28-4EF9-9496-3311844AA69B}"/>
              </a:ext>
            </a:extLst>
          </p:cNvPr>
          <p:cNvSpPr/>
          <p:nvPr/>
        </p:nvSpPr>
        <p:spPr>
          <a:xfrm>
            <a:off x="4835489" y="3853536"/>
            <a:ext cx="31568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7639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Obstacles to CUI Journey</a:t>
            </a:r>
          </a:p>
          <a:p>
            <a:r>
              <a:rPr lang="en-US" sz="800" dirty="0">
                <a:solidFill>
                  <a:srgbClr val="47639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experienced by various enterprises</a:t>
            </a:r>
            <a:endParaRPr lang="en-IN" sz="800" dirty="0">
              <a:solidFill>
                <a:srgbClr val="47639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B0E468-D6AD-4DAC-90D5-3941A04F2C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0142" y="4356753"/>
            <a:ext cx="2992286" cy="219781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200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F715FF-443F-41DE-8007-EBA7D51B06EA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 Trends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Technology Providers operating in Intelligent CUI space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5D94FB-FFB3-406A-9B66-A5577F441974}"/>
              </a:ext>
            </a:extLst>
          </p:cNvPr>
          <p:cNvSpPr/>
          <p:nvPr/>
        </p:nvSpPr>
        <p:spPr>
          <a:xfrm>
            <a:off x="607340" y="1623620"/>
            <a:ext cx="46479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are over 100,000 chatbots just on Facebook Messenger alone</a:t>
            </a:r>
          </a:p>
          <a:p>
            <a:pPr marL="273050" indent="-273050">
              <a:buFont typeface="Wingdings" panose="05000000000000000000" pitchFamily="2" charset="2"/>
              <a:buChar char="q"/>
            </a:pPr>
            <a:endParaRPr lang="en-US" sz="1100" dirty="0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3050" indent="-273050"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has announced that it’s seen a 350% yearly increase of monthly active users to about 0.7 million users on its Cortana digital assistant  </a:t>
            </a:r>
          </a:p>
          <a:p>
            <a:pPr marL="273050" indent="-273050">
              <a:buFont typeface="Wingdings" panose="05000000000000000000" pitchFamily="2" charset="2"/>
              <a:buChar char="q"/>
            </a:pPr>
            <a:endParaRPr lang="en-US" sz="1100" dirty="0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3050" indent="-273050"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Amazon’s well on track to sell up to 60 million Alexa devices by 2020</a:t>
            </a:r>
            <a:endParaRPr lang="en-IN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C60848-30C4-47F8-BC03-2EC07990150A}"/>
              </a:ext>
            </a:extLst>
          </p:cNvPr>
          <p:cNvSpPr/>
          <p:nvPr/>
        </p:nvSpPr>
        <p:spPr>
          <a:xfrm>
            <a:off x="5737175" y="1108387"/>
            <a:ext cx="563890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47639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Maturity Trajectory of AI Technology around CUI Program </a:t>
            </a:r>
            <a:endParaRPr lang="en-IN" sz="1500" b="1" dirty="0">
              <a:solidFill>
                <a:srgbClr val="47639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23A7BC-B675-4FDE-9949-398D107A9631}"/>
              </a:ext>
            </a:extLst>
          </p:cNvPr>
          <p:cNvSpPr/>
          <p:nvPr/>
        </p:nvSpPr>
        <p:spPr>
          <a:xfrm>
            <a:off x="438240" y="1108387"/>
            <a:ext cx="37856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47639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CUI Vendors positioning in Market</a:t>
            </a:r>
            <a:endParaRPr lang="en-IN" sz="1500" b="1" dirty="0">
              <a:solidFill>
                <a:srgbClr val="47639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8" descr="Forrester">
            <a:extLst>
              <a:ext uri="{FF2B5EF4-FFF2-40B4-BE49-F238E27FC236}">
                <a16:creationId xmlns:a16="http://schemas.microsoft.com/office/drawing/2014/main" id="{B2B6E36D-7E86-4884-B73C-2268A5100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8977" r="3116" b="6795"/>
          <a:stretch/>
        </p:blipFill>
        <p:spPr bwMode="auto">
          <a:xfrm>
            <a:off x="5876034" y="1486144"/>
            <a:ext cx="5240742" cy="509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FDB1B5-6824-466C-90AA-4A481842E856}"/>
              </a:ext>
            </a:extLst>
          </p:cNvPr>
          <p:cNvSpPr/>
          <p:nvPr/>
        </p:nvSpPr>
        <p:spPr>
          <a:xfrm>
            <a:off x="639746" y="3789134"/>
            <a:ext cx="464794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anose="05000000000000000000" pitchFamily="2" charset="2"/>
              <a:buChar char="q"/>
            </a:pPr>
            <a:r>
              <a:rPr lang="en-IN" sz="11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Automated Customer Service Agents ($2.9 billion) </a:t>
            </a:r>
          </a:p>
          <a:p>
            <a:pPr marL="273050" indent="-273050">
              <a:buFont typeface="Wingdings" panose="05000000000000000000" pitchFamily="2" charset="2"/>
              <a:buChar char="q"/>
            </a:pPr>
            <a:endParaRPr lang="en-IN" sz="1100" dirty="0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3050" indent="-273050">
              <a:buFont typeface="Wingdings" panose="05000000000000000000" pitchFamily="2" charset="2"/>
              <a:buChar char="q"/>
            </a:pPr>
            <a:r>
              <a:rPr lang="en-IN" sz="11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Automated Threat Intelligence and Prevention Systems ($1.9 billion)</a:t>
            </a:r>
          </a:p>
          <a:p>
            <a:pPr marL="273050" indent="-273050">
              <a:buFont typeface="Wingdings" panose="05000000000000000000" pitchFamily="2" charset="2"/>
              <a:buChar char="q"/>
            </a:pPr>
            <a:endParaRPr lang="en-IN" sz="1100" dirty="0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3050" indent="-273050">
              <a:buFont typeface="Wingdings" panose="05000000000000000000" pitchFamily="2" charset="2"/>
              <a:buChar char="q"/>
            </a:pPr>
            <a:r>
              <a:rPr lang="en-IN" sz="11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Sales Process Recommendation and Automation ($1.7 billion) </a:t>
            </a:r>
          </a:p>
          <a:p>
            <a:pPr marL="273050" indent="-273050">
              <a:buFont typeface="Wingdings" panose="05000000000000000000" pitchFamily="2" charset="2"/>
              <a:buChar char="q"/>
            </a:pPr>
            <a:endParaRPr lang="en-IN" sz="1100" dirty="0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3050" indent="-273050">
              <a:buFont typeface="Wingdings" panose="05000000000000000000" pitchFamily="2" charset="2"/>
              <a:buChar char="q"/>
            </a:pPr>
            <a:r>
              <a:rPr lang="en-IN" sz="1100" dirty="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Automated </a:t>
            </a:r>
            <a:r>
              <a:rPr lang="en-IN" sz="1100" dirty="0">
                <a:latin typeface="Segoe UI" panose="020B0502040204020203" pitchFamily="34" charset="0"/>
                <a:cs typeface="Segoe UI" panose="020B0502040204020203" pitchFamily="34" charset="0"/>
              </a:rPr>
              <a:t>Preventive Maintenance ($1.7 billion)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9A6232-CD59-4419-B11A-EA244DAEE87B}"/>
              </a:ext>
            </a:extLst>
          </p:cNvPr>
          <p:cNvSpPr/>
          <p:nvPr/>
        </p:nvSpPr>
        <p:spPr>
          <a:xfrm>
            <a:off x="438240" y="3276416"/>
            <a:ext cx="37856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47639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Selling Use Cases &amp; their Potentials</a:t>
            </a:r>
            <a:endParaRPr lang="en-IN" sz="1500" b="1" dirty="0">
              <a:solidFill>
                <a:srgbClr val="47639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DCFD5F-2BEC-4B47-8AB3-0E34348BBDC9}"/>
              </a:ext>
            </a:extLst>
          </p:cNvPr>
          <p:cNvSpPr txBox="1"/>
          <p:nvPr/>
        </p:nvSpPr>
        <p:spPr>
          <a:xfrm>
            <a:off x="579457" y="5921828"/>
            <a:ext cx="18678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Source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Gartner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Forrester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IDC</a:t>
            </a:r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125E1-2252-442D-8FB8-6B2DC052ABF4}"/>
              </a:ext>
            </a:extLst>
          </p:cNvPr>
          <p:cNvSpPr/>
          <p:nvPr/>
        </p:nvSpPr>
        <p:spPr>
          <a:xfrm>
            <a:off x="3533109" y="168704"/>
            <a:ext cx="1527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of 2</a:t>
            </a:r>
          </a:p>
        </p:txBody>
      </p:sp>
    </p:spTree>
    <p:extLst>
      <p:ext uri="{BB962C8B-B14F-4D97-AF65-F5344CB8AC3E}">
        <p14:creationId xmlns:p14="http://schemas.microsoft.com/office/powerpoint/2010/main" val="788113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6812</TotalTime>
  <Words>1522</Words>
  <Application>Microsoft Office PowerPoint</Application>
  <PresentationFormat>Widescreen</PresentationFormat>
  <Paragraphs>258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Debraj Das</dc:creator>
  <cp:lastModifiedBy>Debraj Das</cp:lastModifiedBy>
  <cp:revision>164</cp:revision>
  <dcterms:created xsi:type="dcterms:W3CDTF">2020-02-20T11:47:41Z</dcterms:created>
  <dcterms:modified xsi:type="dcterms:W3CDTF">2021-02-09T10:54:10Z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0b55a1ad-4a9c-4fda-b0f5-41db9da9828a</vt:lpwstr>
  </property>
  <property fmtid="{D5CDD505-2E9C-101B-9397-08002B2CF9AE}" pid="3" name="HCLClassification">
    <vt:lpwstr>HCL_Cla5s_1nt3rnal</vt:lpwstr>
  </property>
  <property fmtid="{D5CDD505-2E9C-101B-9397-08002B2CF9AE}" pid="4" name="HCL_Cla5s_D6">
    <vt:lpwstr>False</vt:lpwstr>
  </property>
  <property fmtid="{D5CDD505-2E9C-101B-9397-08002B2CF9AE}" pid="5" name="HCLClassD6">
    <vt:lpwstr>False</vt:lpwstr>
  </property>
</Properties>
</file>